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sldIdLst>
    <p:sldId id="321" r:id="rId2"/>
    <p:sldId id="369" r:id="rId3"/>
    <p:sldId id="263" r:id="rId4"/>
    <p:sldId id="260" r:id="rId5"/>
    <p:sldId id="329" r:id="rId6"/>
    <p:sldId id="262" r:id="rId7"/>
    <p:sldId id="313" r:id="rId8"/>
    <p:sldId id="368" r:id="rId9"/>
    <p:sldId id="363" r:id="rId10"/>
  </p:sldIdLst>
  <p:sldSz cx="12192000" cy="6858000"/>
  <p:notesSz cx="6858000" cy="9144000"/>
  <p:embeddedFontLst>
    <p:embeddedFont>
      <p:font typeface="Proxima Nova Light" panose="020B0604020202020204" charset="0"/>
      <p:regular r:id="rId12"/>
      <p:italic r:id="rId13"/>
    </p:embeddedFont>
    <p:embeddedFont>
      <p:font typeface="Calibri" panose="020F0502020204030204" pitchFamily="34" charset="0"/>
      <p:regular r:id="rId14"/>
      <p:bold r:id="rId15"/>
      <p:italic r:id="rId16"/>
      <p:boldItalic r:id="rId17"/>
    </p:embeddedFont>
    <p:embeddedFont>
      <p:font typeface="Proxima Nova" panose="020B0604020202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38" autoAdjust="0"/>
    <p:restoredTop sz="94787"/>
  </p:normalViewPr>
  <p:slideViewPr>
    <p:cSldViewPr snapToGrid="0" snapToObjects="1">
      <p:cViewPr varScale="1">
        <p:scale>
          <a:sx n="73" d="100"/>
          <a:sy n="73" d="100"/>
        </p:scale>
        <p:origin x="1176"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011A0-520E-40F8-BC46-6612E7C3D790}"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EACA4-08F1-4AA7-AE5C-0CA068B84B08}" type="slidenum">
              <a:rPr lang="en-US" smtClean="0"/>
              <a:t>‹#›</a:t>
            </a:fld>
            <a:endParaRPr lang="en-US"/>
          </a:p>
        </p:txBody>
      </p:sp>
    </p:spTree>
    <p:extLst>
      <p:ext uri="{BB962C8B-B14F-4D97-AF65-F5344CB8AC3E}">
        <p14:creationId xmlns:p14="http://schemas.microsoft.com/office/powerpoint/2010/main" val="417456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7599A18-10F1-4F2B-B6B4-4A56726620F8}" type="slidenum">
              <a:rPr lang="en-US" smtClean="0"/>
              <a:t>1</a:t>
            </a:fld>
            <a:endParaRPr lang="en-US"/>
          </a:p>
        </p:txBody>
      </p:sp>
    </p:spTree>
    <p:extLst>
      <p:ext uri="{BB962C8B-B14F-4D97-AF65-F5344CB8AC3E}">
        <p14:creationId xmlns:p14="http://schemas.microsoft.com/office/powerpoint/2010/main" val="185420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76A72-E59E-3649-927D-88372F17EAD6}" type="slidenum">
              <a:rPr lang="en-US" smtClean="0"/>
              <a:t>3</a:t>
            </a:fld>
            <a:endParaRPr lang="en-US"/>
          </a:p>
        </p:txBody>
      </p:sp>
      <p:sp>
        <p:nvSpPr>
          <p:cNvPr id="5" name="Footer Placeholder 4">
            <a:extLst>
              <a:ext uri="{FF2B5EF4-FFF2-40B4-BE49-F238E27FC236}">
                <a16:creationId xmlns:a16="http://schemas.microsoft.com/office/drawing/2014/main" id="{A7AD1B31-DAA2-4338-9A49-612B0287A72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5250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Compare these</a:t>
            </a:r>
            <a:r>
              <a:rPr lang="en-US" baseline="0" dirty="0"/>
              <a:t> number to national refining numbers </a:t>
            </a:r>
          </a:p>
          <a:p>
            <a:endParaRPr lang="en-US" baseline="0" dirty="0"/>
          </a:p>
          <a:p>
            <a:r>
              <a:rPr lang="en-US" baseline="0" dirty="0"/>
              <a:t>California consumes 20% of jet fuel consumed in the US- IEA- 2018</a:t>
            </a:r>
            <a:endParaRPr lang="en-US" dirty="0"/>
          </a:p>
        </p:txBody>
      </p:sp>
      <p:sp>
        <p:nvSpPr>
          <p:cNvPr id="4" name="Slide Number Placeholder 3"/>
          <p:cNvSpPr>
            <a:spLocks noGrp="1"/>
          </p:cNvSpPr>
          <p:nvPr>
            <p:ph type="sldNum" sz="quarter" idx="10"/>
          </p:nvPr>
        </p:nvSpPr>
        <p:spPr/>
        <p:txBody>
          <a:bodyPr/>
          <a:lstStyle/>
          <a:p>
            <a:fld id="{D2276A72-E59E-3649-927D-88372F17EAD6}" type="slidenum">
              <a:rPr lang="en-US" smtClean="0"/>
              <a:t>4</a:t>
            </a:fld>
            <a:endParaRPr lang="en-US"/>
          </a:p>
        </p:txBody>
      </p:sp>
      <p:sp>
        <p:nvSpPr>
          <p:cNvPr id="5" name="Footer Placeholder 4">
            <a:extLst>
              <a:ext uri="{FF2B5EF4-FFF2-40B4-BE49-F238E27FC236}">
                <a16:creationId xmlns:a16="http://schemas.microsoft.com/office/drawing/2014/main" id="{2B573256-07F4-4313-AF63-18E1D74BC47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4572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276A72-E59E-3649-927D-88372F17EAD6}" type="slidenum">
              <a:rPr lang="en-US" smtClean="0"/>
              <a:t>5</a:t>
            </a:fld>
            <a:endParaRPr lang="en-US"/>
          </a:p>
        </p:txBody>
      </p:sp>
      <p:sp>
        <p:nvSpPr>
          <p:cNvPr id="5" name="Footer Placeholder 4">
            <a:extLst>
              <a:ext uri="{FF2B5EF4-FFF2-40B4-BE49-F238E27FC236}">
                <a16:creationId xmlns:a16="http://schemas.microsoft.com/office/drawing/2014/main" id="{E1907CDA-3D55-4944-89FE-7DF3581DF95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8457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276A72-E59E-3649-927D-88372F17EAD6}" type="slidenum">
              <a:rPr lang="en-US" smtClean="0"/>
              <a:t>6</a:t>
            </a:fld>
            <a:endParaRPr lang="en-US"/>
          </a:p>
        </p:txBody>
      </p:sp>
      <p:sp>
        <p:nvSpPr>
          <p:cNvPr id="5" name="Footer Placeholder 4">
            <a:extLst>
              <a:ext uri="{FF2B5EF4-FFF2-40B4-BE49-F238E27FC236}">
                <a16:creationId xmlns:a16="http://schemas.microsoft.com/office/drawing/2014/main" id="{509AD60C-7617-40C8-BF4E-F84D4954290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8457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2F4D-CA80-DB40-BA37-042A4456168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84EE28-FD26-9446-9BC1-3955A3343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9648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A668B-609A-C145-B1A0-53D4BAD4AE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C3528-4E2E-6345-8722-A4B42799F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C2F05F-F0C7-CA4A-B3D4-33979D7F9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6852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0405-5E67-F748-A908-05A5362987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81B412-5F93-0244-B18A-53F9745FF4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04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8A5228-2098-0842-BCC4-9ED3B716E20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3951C9-E1BF-F343-999F-E3B7605ED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46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69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4">
    <p:bg>
      <p:bgPr>
        <a:gradFill flip="none" rotWithShape="1">
          <a:gsLst>
            <a:gs pos="0">
              <a:srgbClr val="3ABA91"/>
            </a:gs>
            <a:gs pos="100000">
              <a:srgbClr val="2E75B5"/>
            </a:gs>
          </a:gsLst>
          <a:lin ang="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31"/>
            <a:ext cx="10363200" cy="1470025"/>
          </a:xfrm>
        </p:spPr>
        <p:txBody>
          <a:bodyPr>
            <a:normAutofit/>
          </a:bodyPr>
          <a:lstStyle>
            <a:lvl1pPr algn="l">
              <a:defRPr sz="3600">
                <a:solidFill>
                  <a:schemeClr val="bg1"/>
                </a:solidFill>
                <a:latin typeface="Freightdisp pro semibold"/>
                <a:cs typeface="Freightdisp pro semibold"/>
              </a:defRPr>
            </a:lvl1pPr>
          </a:lstStyle>
          <a:p>
            <a:r>
              <a:rPr lang="en-US" dirty="0"/>
              <a:t>Click to edit Master title style</a:t>
            </a:r>
          </a:p>
        </p:txBody>
      </p:sp>
      <p:sp>
        <p:nvSpPr>
          <p:cNvPr id="5" name="Subtitle 2"/>
          <p:cNvSpPr>
            <a:spLocks noGrp="1"/>
          </p:cNvSpPr>
          <p:nvPr>
            <p:ph type="subTitle" idx="1"/>
          </p:nvPr>
        </p:nvSpPr>
        <p:spPr>
          <a:xfrm>
            <a:off x="914400" y="3886200"/>
            <a:ext cx="10363200" cy="1752600"/>
          </a:xfrm>
        </p:spPr>
        <p:txBody>
          <a:bodyPr/>
          <a:lstStyle>
            <a:lvl1pPr marL="0" indent="0" algn="l">
              <a:buNone/>
              <a:defRPr>
                <a:solidFill>
                  <a:srgbClr val="FFFFFF"/>
                </a:solidFill>
                <a:latin typeface="Proxima Nova Light"/>
                <a:cs typeface="Proxima Nov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WSPA_Final-Logo_Logo-01-Trademark-Black copy 2 cop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872" y="638097"/>
            <a:ext cx="737312" cy="739352"/>
          </a:xfrm>
          <a:prstGeom prst="rect">
            <a:avLst/>
          </a:prstGeom>
        </p:spPr>
      </p:pic>
    </p:spTree>
    <p:extLst>
      <p:ext uri="{BB962C8B-B14F-4D97-AF65-F5344CB8AC3E}">
        <p14:creationId xmlns:p14="http://schemas.microsoft.com/office/powerpoint/2010/main" val="272821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FB71-4AA1-6A45-8D6E-57BA4A7219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511F7F-C3DE-3C4F-9886-E0A2AFCFEA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78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8B59-E5A3-4341-8F64-7429842E065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D34404-C1BC-D342-8FA3-D592319BF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355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3CAB-9A56-C942-A0B9-4D31DE7E98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7916169-731D-9C4E-A4B0-F151740AA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CF7E18-098D-C74F-BB52-C2E526DBE0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10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8EC-B034-6C4F-8C7D-FCA7D4F051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03B9A84-764D-8C4C-A70A-924CB5021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8F05E-530A-7345-949C-E4BBA661B1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08FC59-806F-0E42-9816-3D991E9C6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F315E-531A-194B-A096-BB12D09CCD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46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EC36-A61E-BF43-AEE1-2D74BF6F19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1446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3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49000">
              <a:schemeClr val="tx2"/>
            </a:gs>
            <a:gs pos="0">
              <a:schemeClr val="bg2"/>
            </a:gs>
            <a:gs pos="100000">
              <a:schemeClr val="tx1"/>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66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3E62-559B-8F43-94A0-7E5ECD6007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2E3D55-0AB3-354C-ADD7-FDD788157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8409B2-03D3-8E4C-A842-29AAB15E2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496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E3E058-00C7-B040-84ED-300F18CFC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FCE62-808F-B449-9FE9-CC0A2AB0F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Proxima Nova" panose="02000506030000020004" pitchFamily="2" charset="-128"/>
                <a:ea typeface="Proxima Nova" panose="02000506030000020004" pitchFamily="2" charset="-128"/>
              </a:defRPr>
            </a:lvl1pPr>
          </a:lstStyle>
          <a:p>
            <a:fld id="{7F2C6E7B-FCB5-E742-B321-58844974C738}" type="datetimeFigureOut">
              <a:rPr lang="en-US" smtClean="0"/>
              <a:pPr/>
              <a:t>1/27/2020</a:t>
            </a:fld>
            <a:endParaRPr lang="en-US"/>
          </a:p>
        </p:txBody>
      </p:sp>
      <p:sp>
        <p:nvSpPr>
          <p:cNvPr id="6" name="Slide Number Placeholder 5">
            <a:extLst>
              <a:ext uri="{FF2B5EF4-FFF2-40B4-BE49-F238E27FC236}">
                <a16:creationId xmlns:a16="http://schemas.microsoft.com/office/drawing/2014/main" id="{05C52A39-0F5F-7D4B-B28F-B53B4ECF9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Proxima Nova" panose="02000506030000020004" pitchFamily="2" charset="-128"/>
                <a:ea typeface="Proxima Nova" panose="02000506030000020004" pitchFamily="2" charset="-128"/>
              </a:defRPr>
            </a:lvl1pPr>
          </a:lstStyle>
          <a:p>
            <a:fld id="{9E7D0436-986C-F944-AD1A-3CF3C6ED00BF}" type="slidenum">
              <a:rPr lang="en-US" smtClean="0"/>
              <a:pPr/>
              <a:t>‹#›</a:t>
            </a:fld>
            <a:endParaRPr lang="en-US"/>
          </a:p>
        </p:txBody>
      </p:sp>
      <p:sp>
        <p:nvSpPr>
          <p:cNvPr id="7" name="Title Placeholder 6">
            <a:extLst>
              <a:ext uri="{FF2B5EF4-FFF2-40B4-BE49-F238E27FC236}">
                <a16:creationId xmlns:a16="http://schemas.microsoft.com/office/drawing/2014/main" id="{E8D57C9F-163C-AD4F-9642-55BEE6AB5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6853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3" r:id="rId13"/>
    <p:sldLayoutId id="2147483665" r:id="rId14"/>
  </p:sldLayoutIdLst>
  <p:txStyles>
    <p:titleStyle>
      <a:lvl1pPr algn="l" defTabSz="914400" rtl="0" eaLnBrk="1" latinLnBrk="0" hangingPunct="1">
        <a:lnSpc>
          <a:spcPct val="90000"/>
        </a:lnSpc>
        <a:spcBef>
          <a:spcPct val="0"/>
        </a:spcBef>
        <a:buNone/>
        <a:defRPr sz="4400" b="0" i="0" kern="1200">
          <a:solidFill>
            <a:schemeClr val="tx1"/>
          </a:solidFill>
          <a:latin typeface="Proxima Nova" panose="02000506030000020004" pitchFamily="2" charset="-128"/>
          <a:ea typeface="Proxima Nova" panose="02000506030000020004" pitchFamily="2"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128"/>
          <a:ea typeface="Proxima Nova" panose="02000506030000020004" pitchFamily="2"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128"/>
          <a:ea typeface="Proxima Nova" panose="02000506030000020004" pitchFamily="2"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128"/>
          <a:ea typeface="Proxima Nova" panose="02000506030000020004" pitchFamily="2"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128"/>
          <a:ea typeface="Proxima Nova" panose="02000506030000020004" pitchFamily="2"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128"/>
          <a:ea typeface="Proxima Nova" panose="02000506030000020004" pitchFamily="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43039"/>
            <a:ext cx="7772400" cy="1470025"/>
          </a:xfrm>
        </p:spPr>
        <p:txBody>
          <a:bodyPr/>
          <a:lstStyle/>
          <a:p>
            <a:r>
              <a:rPr lang="en-US" dirty="0"/>
              <a:t>California’s Energy Outlook </a:t>
            </a:r>
            <a:br>
              <a:rPr lang="en-US" dirty="0"/>
            </a:br>
            <a:r>
              <a:rPr lang="en-US" dirty="0"/>
              <a:t>and Consumer Demand</a:t>
            </a:r>
          </a:p>
        </p:txBody>
      </p:sp>
    </p:spTree>
    <p:extLst>
      <p:ext uri="{BB962C8B-B14F-4D97-AF65-F5344CB8AC3E}">
        <p14:creationId xmlns:p14="http://schemas.microsoft.com/office/powerpoint/2010/main" val="66070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378AE-C4D1-4BF9-A1E6-99A297A56332}"/>
              </a:ext>
            </a:extLst>
          </p:cNvPr>
          <p:cNvSpPr txBox="1"/>
          <p:nvPr/>
        </p:nvSpPr>
        <p:spPr>
          <a:xfrm>
            <a:off x="1973846" y="4202341"/>
            <a:ext cx="2229335" cy="1015663"/>
          </a:xfrm>
          <a:prstGeom prst="rect">
            <a:avLst/>
          </a:prstGeom>
          <a:noFill/>
        </p:spPr>
        <p:txBody>
          <a:bodyPr wrap="square" rtlCol="0">
            <a:spAutoFit/>
          </a:bodyPr>
          <a:lstStyle/>
          <a:p>
            <a:r>
              <a:rPr lang="en-US" sz="6000" b="1" dirty="0">
                <a:solidFill>
                  <a:srgbClr val="3ABA91"/>
                </a:solidFill>
                <a:latin typeface="Arial"/>
                <a:cs typeface="Arial"/>
              </a:rPr>
              <a:t>30%</a:t>
            </a:r>
          </a:p>
        </p:txBody>
      </p:sp>
      <p:sp>
        <p:nvSpPr>
          <p:cNvPr id="3" name="Content Placeholder 2">
            <a:extLst>
              <a:ext uri="{FF2B5EF4-FFF2-40B4-BE49-F238E27FC236}">
                <a16:creationId xmlns:a16="http://schemas.microsoft.com/office/drawing/2014/main" id="{64B2E14C-A6DE-413C-A488-FBD5BE832E97}"/>
              </a:ext>
            </a:extLst>
          </p:cNvPr>
          <p:cNvSpPr txBox="1">
            <a:spLocks/>
          </p:cNvSpPr>
          <p:nvPr/>
        </p:nvSpPr>
        <p:spPr>
          <a:xfrm>
            <a:off x="3760576" y="4354741"/>
            <a:ext cx="3942862" cy="5784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3ABA91"/>
                </a:solidFill>
              </a:rPr>
              <a:t>Population Increase Predicted.</a:t>
            </a:r>
          </a:p>
        </p:txBody>
      </p:sp>
      <p:sp>
        <p:nvSpPr>
          <p:cNvPr id="4" name="TextBox 3">
            <a:extLst>
              <a:ext uri="{FF2B5EF4-FFF2-40B4-BE49-F238E27FC236}">
                <a16:creationId xmlns:a16="http://schemas.microsoft.com/office/drawing/2014/main" id="{E5E5458D-CF04-4AC1-983F-DE4B331DDB14}"/>
              </a:ext>
            </a:extLst>
          </p:cNvPr>
          <p:cNvSpPr txBox="1"/>
          <p:nvPr/>
        </p:nvSpPr>
        <p:spPr>
          <a:xfrm>
            <a:off x="3792588" y="4731169"/>
            <a:ext cx="4868981" cy="276999"/>
          </a:xfrm>
          <a:prstGeom prst="rect">
            <a:avLst/>
          </a:prstGeom>
          <a:noFill/>
        </p:spPr>
        <p:txBody>
          <a:bodyPr wrap="square" rtlCol="0">
            <a:spAutoFit/>
          </a:bodyPr>
          <a:lstStyle/>
          <a:p>
            <a:r>
              <a:rPr lang="en-US" sz="1200" dirty="0">
                <a:solidFill>
                  <a:srgbClr val="3ABA91"/>
                </a:solidFill>
              </a:rPr>
              <a:t>from 39 million in 2015 to 50 million people in 2050 </a:t>
            </a:r>
          </a:p>
        </p:txBody>
      </p:sp>
      <p:sp>
        <p:nvSpPr>
          <p:cNvPr id="5" name="TextBox 4">
            <a:extLst>
              <a:ext uri="{FF2B5EF4-FFF2-40B4-BE49-F238E27FC236}">
                <a16:creationId xmlns:a16="http://schemas.microsoft.com/office/drawing/2014/main" id="{5B884760-E880-430E-A183-A66EC553FF09}"/>
              </a:ext>
            </a:extLst>
          </p:cNvPr>
          <p:cNvSpPr txBox="1"/>
          <p:nvPr/>
        </p:nvSpPr>
        <p:spPr>
          <a:xfrm>
            <a:off x="7592264" y="4652486"/>
            <a:ext cx="2471615" cy="253916"/>
          </a:xfrm>
          <a:prstGeom prst="rect">
            <a:avLst/>
          </a:prstGeom>
          <a:noFill/>
        </p:spPr>
        <p:txBody>
          <a:bodyPr wrap="square" rtlCol="0">
            <a:spAutoFit/>
          </a:bodyPr>
          <a:lstStyle/>
          <a:p>
            <a:pPr algn="r"/>
            <a:r>
              <a:rPr lang="en-US" sz="1050" i="1" dirty="0">
                <a:solidFill>
                  <a:srgbClr val="3ABA91"/>
                </a:solidFill>
                <a:latin typeface="Arial"/>
                <a:cs typeface="Arial"/>
              </a:rPr>
              <a:t>Pew Research Center </a:t>
            </a:r>
            <a:endParaRPr lang="en-US" sz="1050" dirty="0">
              <a:solidFill>
                <a:srgbClr val="3ABA91"/>
              </a:solidFill>
              <a:latin typeface="Arial"/>
              <a:cs typeface="Arial"/>
            </a:endParaRPr>
          </a:p>
        </p:txBody>
      </p:sp>
      <p:sp>
        <p:nvSpPr>
          <p:cNvPr id="6" name="TextBox 5">
            <a:extLst>
              <a:ext uri="{FF2B5EF4-FFF2-40B4-BE49-F238E27FC236}">
                <a16:creationId xmlns:a16="http://schemas.microsoft.com/office/drawing/2014/main" id="{FA3A97D9-DDCB-41FA-8DD2-04003CABF876}"/>
              </a:ext>
            </a:extLst>
          </p:cNvPr>
          <p:cNvSpPr txBox="1"/>
          <p:nvPr/>
        </p:nvSpPr>
        <p:spPr>
          <a:xfrm>
            <a:off x="3806454" y="1691373"/>
            <a:ext cx="5877548" cy="1600438"/>
          </a:xfrm>
          <a:prstGeom prst="rect">
            <a:avLst/>
          </a:prstGeom>
          <a:noFill/>
        </p:spPr>
        <p:txBody>
          <a:bodyPr wrap="square" rtlCol="0">
            <a:spAutoFit/>
          </a:bodyPr>
          <a:lstStyle/>
          <a:p>
            <a:r>
              <a:rPr lang="en-US" dirty="0">
                <a:solidFill>
                  <a:srgbClr val="2E75B5"/>
                </a:solidFill>
              </a:rPr>
              <a:t> </a:t>
            </a:r>
          </a:p>
          <a:p>
            <a:r>
              <a:rPr lang="en-US" sz="2000" dirty="0">
                <a:solidFill>
                  <a:srgbClr val="2E75B5"/>
                </a:solidFill>
                <a:latin typeface="Arial"/>
                <a:cs typeface="Arial"/>
              </a:rPr>
              <a:t>According to the California Energy Commission, in 2018, California was the 3</a:t>
            </a:r>
            <a:r>
              <a:rPr lang="en-US" sz="2000" baseline="30000" dirty="0">
                <a:solidFill>
                  <a:srgbClr val="2E75B5"/>
                </a:solidFill>
                <a:latin typeface="Arial"/>
                <a:cs typeface="Arial"/>
              </a:rPr>
              <a:t>rd</a:t>
            </a:r>
            <a:r>
              <a:rPr lang="en-US" sz="2000" dirty="0">
                <a:solidFill>
                  <a:srgbClr val="2E75B5"/>
                </a:solidFill>
                <a:latin typeface="Arial"/>
                <a:cs typeface="Arial"/>
              </a:rPr>
              <a:t> Largest Gasoline Consuming Market on the Planet. Behind the U.S.(1) and China (2)</a:t>
            </a:r>
            <a:endParaRPr lang="en-US" sz="2000" dirty="0">
              <a:solidFill>
                <a:srgbClr val="9E9BC9"/>
              </a:solidFill>
              <a:latin typeface="Arial"/>
              <a:cs typeface="Arial"/>
            </a:endParaRPr>
          </a:p>
        </p:txBody>
      </p:sp>
      <p:sp>
        <p:nvSpPr>
          <p:cNvPr id="7" name="TextBox 6">
            <a:extLst>
              <a:ext uri="{FF2B5EF4-FFF2-40B4-BE49-F238E27FC236}">
                <a16:creationId xmlns:a16="http://schemas.microsoft.com/office/drawing/2014/main" id="{C89C66D4-3F81-4FED-924A-5B16F4B95C35}"/>
              </a:ext>
            </a:extLst>
          </p:cNvPr>
          <p:cNvSpPr txBox="1"/>
          <p:nvPr/>
        </p:nvSpPr>
        <p:spPr>
          <a:xfrm>
            <a:off x="1962480" y="1887802"/>
            <a:ext cx="2229335" cy="1015663"/>
          </a:xfrm>
          <a:prstGeom prst="rect">
            <a:avLst/>
          </a:prstGeom>
          <a:noFill/>
        </p:spPr>
        <p:txBody>
          <a:bodyPr wrap="square" rtlCol="0">
            <a:spAutoFit/>
          </a:bodyPr>
          <a:lstStyle/>
          <a:p>
            <a:r>
              <a:rPr lang="en-US" sz="6000" b="1" dirty="0">
                <a:solidFill>
                  <a:srgbClr val="2E75B5"/>
                </a:solidFill>
                <a:latin typeface="Arial"/>
                <a:cs typeface="Arial"/>
              </a:rPr>
              <a:t>3rd</a:t>
            </a:r>
          </a:p>
        </p:txBody>
      </p:sp>
      <p:sp>
        <p:nvSpPr>
          <p:cNvPr id="8" name="Content Placeholder 2">
            <a:extLst>
              <a:ext uri="{FF2B5EF4-FFF2-40B4-BE49-F238E27FC236}">
                <a16:creationId xmlns:a16="http://schemas.microsoft.com/office/drawing/2014/main" id="{5680962C-9191-48C0-B606-8A8A22EED44B}"/>
              </a:ext>
            </a:extLst>
          </p:cNvPr>
          <p:cNvSpPr txBox="1">
            <a:spLocks/>
          </p:cNvSpPr>
          <p:nvPr/>
        </p:nvSpPr>
        <p:spPr>
          <a:xfrm>
            <a:off x="2004022" y="2825674"/>
            <a:ext cx="1444775" cy="5540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2E75B5"/>
                </a:solidFill>
              </a:rPr>
              <a:t>Largest</a:t>
            </a:r>
          </a:p>
        </p:txBody>
      </p:sp>
      <p:sp>
        <p:nvSpPr>
          <p:cNvPr id="9" name="TextBox 8">
            <a:extLst>
              <a:ext uri="{FF2B5EF4-FFF2-40B4-BE49-F238E27FC236}">
                <a16:creationId xmlns:a16="http://schemas.microsoft.com/office/drawing/2014/main" id="{329DC423-6E60-4810-B921-257B4213E232}"/>
              </a:ext>
            </a:extLst>
          </p:cNvPr>
          <p:cNvSpPr txBox="1"/>
          <p:nvPr/>
        </p:nvSpPr>
        <p:spPr>
          <a:xfrm>
            <a:off x="8095828" y="3271491"/>
            <a:ext cx="3310373" cy="253916"/>
          </a:xfrm>
          <a:prstGeom prst="rect">
            <a:avLst/>
          </a:prstGeom>
          <a:noFill/>
        </p:spPr>
        <p:txBody>
          <a:bodyPr wrap="square" rtlCol="0">
            <a:spAutoFit/>
          </a:bodyPr>
          <a:lstStyle/>
          <a:p>
            <a:pPr algn="ctr"/>
            <a:r>
              <a:rPr lang="en-US" sz="1050" i="1" dirty="0">
                <a:solidFill>
                  <a:srgbClr val="2E75B5"/>
                </a:solidFill>
                <a:latin typeface="Arial"/>
                <a:cs typeface="Arial"/>
              </a:rPr>
              <a:t>Source: U.S. Census Bureau, 2018</a:t>
            </a:r>
          </a:p>
        </p:txBody>
      </p:sp>
    </p:spTree>
    <p:extLst>
      <p:ext uri="{BB962C8B-B14F-4D97-AF65-F5344CB8AC3E}">
        <p14:creationId xmlns:p14="http://schemas.microsoft.com/office/powerpoint/2010/main" val="278048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6026996" y="2469017"/>
            <a:ext cx="0" cy="237221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866369" y="3428250"/>
            <a:ext cx="4572000" cy="389081"/>
          </a:xfrm>
          <a:prstGeom prst="rect">
            <a:avLst/>
          </a:prstGeom>
        </p:spPr>
        <p:txBody>
          <a:bodyPr>
            <a:spAutoFit/>
          </a:bodyPr>
          <a:lstStyle/>
          <a:p>
            <a:pPr>
              <a:lnSpc>
                <a:spcPct val="120000"/>
              </a:lnSpc>
            </a:pPr>
            <a:r>
              <a:rPr lang="en-US" dirty="0">
                <a:latin typeface="Proxima Nova regular"/>
              </a:rPr>
              <a:t>Motor Vehicles </a:t>
            </a:r>
          </a:p>
        </p:txBody>
      </p:sp>
      <p:sp>
        <p:nvSpPr>
          <p:cNvPr id="10" name="TextBox 9"/>
          <p:cNvSpPr txBox="1"/>
          <p:nvPr/>
        </p:nvSpPr>
        <p:spPr>
          <a:xfrm>
            <a:off x="1600201" y="2513125"/>
            <a:ext cx="4114800" cy="1015663"/>
          </a:xfrm>
          <a:prstGeom prst="rect">
            <a:avLst/>
          </a:prstGeom>
          <a:noFill/>
        </p:spPr>
        <p:txBody>
          <a:bodyPr wrap="square" rtlCol="0">
            <a:spAutoFit/>
          </a:bodyPr>
          <a:lstStyle/>
          <a:p>
            <a:pPr algn="ctr"/>
            <a:r>
              <a:rPr lang="en-US" sz="6000" b="1" dirty="0">
                <a:solidFill>
                  <a:srgbClr val="2E75B5"/>
                </a:solidFill>
                <a:latin typeface="Arial"/>
                <a:cs typeface="Arial"/>
              </a:rPr>
              <a:t>35 Million</a:t>
            </a:r>
          </a:p>
        </p:txBody>
      </p:sp>
      <p:sp>
        <p:nvSpPr>
          <p:cNvPr id="9" name="TextBox 8">
            <a:extLst>
              <a:ext uri="{FF2B5EF4-FFF2-40B4-BE49-F238E27FC236}">
                <a16:creationId xmlns:a16="http://schemas.microsoft.com/office/drawing/2014/main" id="{5765EDEF-9DEB-4319-B7D1-76B633E53C9E}"/>
              </a:ext>
            </a:extLst>
          </p:cNvPr>
          <p:cNvSpPr txBox="1"/>
          <p:nvPr/>
        </p:nvSpPr>
        <p:spPr>
          <a:xfrm>
            <a:off x="6210831" y="2513125"/>
            <a:ext cx="4114800" cy="1015663"/>
          </a:xfrm>
          <a:prstGeom prst="rect">
            <a:avLst/>
          </a:prstGeom>
          <a:noFill/>
        </p:spPr>
        <p:txBody>
          <a:bodyPr wrap="square" rtlCol="0">
            <a:spAutoFit/>
          </a:bodyPr>
          <a:lstStyle/>
          <a:p>
            <a:pPr algn="ctr"/>
            <a:r>
              <a:rPr lang="en-US" sz="6000" b="1" dirty="0">
                <a:solidFill>
                  <a:srgbClr val="2E75B5"/>
                </a:solidFill>
                <a:latin typeface="Arial"/>
                <a:cs typeface="Arial"/>
              </a:rPr>
              <a:t>655,088</a:t>
            </a:r>
          </a:p>
        </p:txBody>
      </p:sp>
      <p:sp>
        <p:nvSpPr>
          <p:cNvPr id="5" name="TextBox 4">
            <a:extLst>
              <a:ext uri="{FF2B5EF4-FFF2-40B4-BE49-F238E27FC236}">
                <a16:creationId xmlns:a16="http://schemas.microsoft.com/office/drawing/2014/main" id="{5D7BF745-F307-4B5A-8FB4-477A7B1D2FFB}"/>
              </a:ext>
            </a:extLst>
          </p:cNvPr>
          <p:cNvSpPr txBox="1"/>
          <p:nvPr/>
        </p:nvSpPr>
        <p:spPr>
          <a:xfrm>
            <a:off x="6972891" y="3510107"/>
            <a:ext cx="2667000" cy="369332"/>
          </a:xfrm>
          <a:prstGeom prst="rect">
            <a:avLst/>
          </a:prstGeom>
          <a:noFill/>
        </p:spPr>
        <p:txBody>
          <a:bodyPr wrap="square" rtlCol="0">
            <a:spAutoFit/>
          </a:bodyPr>
          <a:lstStyle/>
          <a:p>
            <a:r>
              <a:rPr lang="en-US" dirty="0"/>
              <a:t>ZEVS sold</a:t>
            </a:r>
          </a:p>
        </p:txBody>
      </p:sp>
      <p:sp>
        <p:nvSpPr>
          <p:cNvPr id="15" name="TextBox 14">
            <a:extLst>
              <a:ext uri="{FF2B5EF4-FFF2-40B4-BE49-F238E27FC236}">
                <a16:creationId xmlns:a16="http://schemas.microsoft.com/office/drawing/2014/main" id="{17F560FB-7191-42F9-88D0-411BB7DF8214}"/>
              </a:ext>
            </a:extLst>
          </p:cNvPr>
          <p:cNvSpPr txBox="1"/>
          <p:nvPr/>
        </p:nvSpPr>
        <p:spPr>
          <a:xfrm>
            <a:off x="6248400" y="6435986"/>
            <a:ext cx="4191000" cy="253916"/>
          </a:xfrm>
          <a:prstGeom prst="rect">
            <a:avLst/>
          </a:prstGeom>
          <a:noFill/>
        </p:spPr>
        <p:txBody>
          <a:bodyPr wrap="square" rtlCol="0">
            <a:spAutoFit/>
          </a:bodyPr>
          <a:lstStyle/>
          <a:p>
            <a:pPr algn="ctr"/>
            <a:r>
              <a:rPr lang="en-US" sz="1050" i="1" dirty="0">
                <a:solidFill>
                  <a:srgbClr val="2E75B5"/>
                </a:solidFill>
                <a:latin typeface="Arial"/>
                <a:cs typeface="Arial"/>
              </a:rPr>
              <a:t>Source: CA DMV, 2019, CA New Car Dealers Association 2019</a:t>
            </a:r>
          </a:p>
        </p:txBody>
      </p:sp>
      <p:sp>
        <p:nvSpPr>
          <p:cNvPr id="12" name="Rectangle 11">
            <a:extLst>
              <a:ext uri="{FF2B5EF4-FFF2-40B4-BE49-F238E27FC236}">
                <a16:creationId xmlns:a16="http://schemas.microsoft.com/office/drawing/2014/main" id="{974CF6E6-79C6-4B23-A213-B43D92F0A165}"/>
              </a:ext>
            </a:extLst>
          </p:cNvPr>
          <p:cNvSpPr/>
          <p:nvPr/>
        </p:nvSpPr>
        <p:spPr>
          <a:xfrm>
            <a:off x="1600201" y="3950083"/>
            <a:ext cx="4572000" cy="721480"/>
          </a:xfrm>
          <a:prstGeom prst="rect">
            <a:avLst/>
          </a:prstGeom>
        </p:spPr>
        <p:txBody>
          <a:bodyPr>
            <a:spAutoFit/>
          </a:bodyPr>
          <a:lstStyle/>
          <a:p>
            <a:pPr>
              <a:lnSpc>
                <a:spcPct val="120000"/>
              </a:lnSpc>
            </a:pPr>
            <a:r>
              <a:rPr lang="en-US" dirty="0">
                <a:latin typeface="Proxima Nova regular"/>
              </a:rPr>
              <a:t>More than in any other state, and            longest commute times in America</a:t>
            </a:r>
          </a:p>
        </p:txBody>
      </p:sp>
    </p:spTree>
    <p:extLst>
      <p:ext uri="{BB962C8B-B14F-4D97-AF65-F5344CB8AC3E}">
        <p14:creationId xmlns:p14="http://schemas.microsoft.com/office/powerpoint/2010/main" val="236163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62801" y="2345704"/>
            <a:ext cx="2229335" cy="1015663"/>
          </a:xfrm>
          <a:prstGeom prst="rect">
            <a:avLst/>
          </a:prstGeom>
          <a:noFill/>
        </p:spPr>
        <p:txBody>
          <a:bodyPr wrap="square" rtlCol="0">
            <a:spAutoFit/>
          </a:bodyPr>
          <a:lstStyle/>
          <a:p>
            <a:r>
              <a:rPr lang="en-US" sz="6000" b="1" dirty="0">
                <a:solidFill>
                  <a:srgbClr val="4C4396"/>
                </a:solidFill>
                <a:latin typeface="Arial"/>
                <a:cs typeface="Arial"/>
              </a:rPr>
              <a:t>2017</a:t>
            </a:r>
          </a:p>
        </p:txBody>
      </p:sp>
      <p:sp>
        <p:nvSpPr>
          <p:cNvPr id="7" name="TextBox 6"/>
          <p:cNvSpPr txBox="1"/>
          <p:nvPr/>
        </p:nvSpPr>
        <p:spPr>
          <a:xfrm>
            <a:off x="2044710" y="2274865"/>
            <a:ext cx="3933119" cy="861774"/>
          </a:xfrm>
          <a:prstGeom prst="rect">
            <a:avLst/>
          </a:prstGeom>
          <a:noFill/>
        </p:spPr>
        <p:txBody>
          <a:bodyPr wrap="square" rtlCol="0">
            <a:spAutoFit/>
          </a:bodyPr>
          <a:lstStyle/>
          <a:p>
            <a:r>
              <a:rPr lang="en-US" sz="5000" b="1" dirty="0">
                <a:solidFill>
                  <a:srgbClr val="2E75B5"/>
                </a:solidFill>
                <a:latin typeface="Arial"/>
                <a:cs typeface="Arial"/>
              </a:rPr>
              <a:t>42 Million</a:t>
            </a:r>
          </a:p>
        </p:txBody>
      </p:sp>
      <p:sp>
        <p:nvSpPr>
          <p:cNvPr id="8" name="TextBox 7"/>
          <p:cNvSpPr txBox="1"/>
          <p:nvPr/>
        </p:nvSpPr>
        <p:spPr>
          <a:xfrm>
            <a:off x="1981201" y="3406721"/>
            <a:ext cx="3284347" cy="861774"/>
          </a:xfrm>
          <a:prstGeom prst="rect">
            <a:avLst/>
          </a:prstGeom>
          <a:noFill/>
        </p:spPr>
        <p:txBody>
          <a:bodyPr wrap="square" rtlCol="0">
            <a:spAutoFit/>
          </a:bodyPr>
          <a:lstStyle/>
          <a:p>
            <a:r>
              <a:rPr lang="en-US" sz="5000" b="1" dirty="0">
                <a:solidFill>
                  <a:srgbClr val="2E75B5"/>
                </a:solidFill>
                <a:latin typeface="Arial"/>
                <a:cs typeface="Arial"/>
              </a:rPr>
              <a:t>8.4 Million</a:t>
            </a:r>
          </a:p>
        </p:txBody>
      </p:sp>
      <p:sp>
        <p:nvSpPr>
          <p:cNvPr id="10" name="Content Placeholder 2"/>
          <p:cNvSpPr txBox="1">
            <a:spLocks/>
          </p:cNvSpPr>
          <p:nvPr/>
        </p:nvSpPr>
        <p:spPr>
          <a:xfrm>
            <a:off x="2967405" y="2949646"/>
            <a:ext cx="2385644" cy="5540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2E75B5"/>
                </a:solidFill>
              </a:rPr>
              <a:t>Gallons Gasoline</a:t>
            </a:r>
          </a:p>
        </p:txBody>
      </p:sp>
      <p:sp>
        <p:nvSpPr>
          <p:cNvPr id="11" name="Content Placeholder 2"/>
          <p:cNvSpPr txBox="1">
            <a:spLocks/>
          </p:cNvSpPr>
          <p:nvPr/>
        </p:nvSpPr>
        <p:spPr>
          <a:xfrm>
            <a:off x="1981200" y="1800608"/>
            <a:ext cx="4575902" cy="6546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i="1" dirty="0">
                <a:solidFill>
                  <a:srgbClr val="0A323E"/>
                </a:solidFill>
              </a:rPr>
              <a:t>Consumed daily in California : </a:t>
            </a:r>
          </a:p>
        </p:txBody>
      </p:sp>
      <p:sp>
        <p:nvSpPr>
          <p:cNvPr id="12" name="Content Placeholder 2"/>
          <p:cNvSpPr txBox="1">
            <a:spLocks/>
          </p:cNvSpPr>
          <p:nvPr/>
        </p:nvSpPr>
        <p:spPr>
          <a:xfrm>
            <a:off x="3057265" y="4099029"/>
            <a:ext cx="2385644" cy="5540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2E75B5"/>
                </a:solidFill>
              </a:rPr>
              <a:t>Gallons Diesel</a:t>
            </a:r>
          </a:p>
        </p:txBody>
      </p:sp>
      <p:cxnSp>
        <p:nvCxnSpPr>
          <p:cNvPr id="14" name="Straight Connector 13"/>
          <p:cNvCxnSpPr/>
          <p:nvPr/>
        </p:nvCxnSpPr>
        <p:spPr>
          <a:xfrm>
            <a:off x="6214173" y="2497161"/>
            <a:ext cx="0" cy="266484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22670" y="5455468"/>
            <a:ext cx="3084475" cy="253916"/>
          </a:xfrm>
          <a:prstGeom prst="rect">
            <a:avLst/>
          </a:prstGeom>
          <a:noFill/>
        </p:spPr>
        <p:txBody>
          <a:bodyPr wrap="square" rtlCol="0">
            <a:spAutoFit/>
          </a:bodyPr>
          <a:lstStyle/>
          <a:p>
            <a:r>
              <a:rPr lang="en-US" sz="1050" i="1" dirty="0">
                <a:solidFill>
                  <a:srgbClr val="4C4396"/>
                </a:solidFill>
                <a:latin typeface="Arial"/>
                <a:cs typeface="Arial"/>
              </a:rPr>
              <a:t>Source: California Energy Commission (CEC)</a:t>
            </a:r>
          </a:p>
        </p:txBody>
      </p:sp>
      <p:sp>
        <p:nvSpPr>
          <p:cNvPr id="21" name="Content Placeholder 2"/>
          <p:cNvSpPr txBox="1">
            <a:spLocks/>
          </p:cNvSpPr>
          <p:nvPr/>
        </p:nvSpPr>
        <p:spPr>
          <a:xfrm>
            <a:off x="6999059" y="3361726"/>
            <a:ext cx="2599335" cy="792955"/>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4C4396"/>
                </a:solidFill>
              </a:rPr>
              <a:t>Saw the Highest </a:t>
            </a:r>
            <a:br>
              <a:rPr lang="en-US" dirty="0">
                <a:solidFill>
                  <a:srgbClr val="4C4396"/>
                </a:solidFill>
              </a:rPr>
            </a:br>
            <a:r>
              <a:rPr lang="en-US" dirty="0">
                <a:solidFill>
                  <a:srgbClr val="4C4396"/>
                </a:solidFill>
              </a:rPr>
              <a:t>Level of Consumption</a:t>
            </a:r>
          </a:p>
        </p:txBody>
      </p:sp>
      <p:sp>
        <p:nvSpPr>
          <p:cNvPr id="23" name="Content Placeholder 2"/>
          <p:cNvSpPr txBox="1">
            <a:spLocks/>
          </p:cNvSpPr>
          <p:nvPr/>
        </p:nvSpPr>
        <p:spPr>
          <a:xfrm>
            <a:off x="6267807" y="4288465"/>
            <a:ext cx="4394200" cy="1358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Proxima Nova regular"/>
                <a:ea typeface="+mn-ea"/>
                <a:cs typeface="Proxima Nova regular"/>
              </a:defRPr>
            </a:lvl1pPr>
            <a:lvl2pPr marL="742950" indent="-285750" algn="l" defTabSz="457200" rtl="0" eaLnBrk="1" latinLnBrk="0" hangingPunct="1">
              <a:spcBef>
                <a:spcPct val="20000"/>
              </a:spcBef>
              <a:buFont typeface="Arial"/>
              <a:buChar char="–"/>
              <a:defRPr sz="1800" kern="1200">
                <a:solidFill>
                  <a:schemeClr val="tx1"/>
                </a:solidFill>
                <a:latin typeface="Proxima Nova regular"/>
                <a:ea typeface="+mn-ea"/>
                <a:cs typeface="Proxima Nova regular"/>
              </a:defRPr>
            </a:lvl2pPr>
            <a:lvl3pPr marL="1143000" indent="-228600" algn="l" defTabSz="457200" rtl="0" eaLnBrk="1" latinLnBrk="0" hangingPunct="1">
              <a:spcBef>
                <a:spcPct val="20000"/>
              </a:spcBef>
              <a:buFont typeface="Arial"/>
              <a:buChar char="•"/>
              <a:defRPr sz="1600" kern="1200">
                <a:solidFill>
                  <a:schemeClr val="tx1"/>
                </a:solidFill>
                <a:latin typeface="Proxima Nova regular"/>
                <a:ea typeface="+mn-ea"/>
                <a:cs typeface="Proxima Nova regular"/>
              </a:defRPr>
            </a:lvl3pPr>
            <a:lvl4pPr marL="1600200" indent="-228600" algn="l" defTabSz="457200" rtl="0" eaLnBrk="1" latinLnBrk="0" hangingPunct="1">
              <a:spcBef>
                <a:spcPct val="20000"/>
              </a:spcBef>
              <a:buFont typeface="Arial"/>
              <a:buChar char="–"/>
              <a:defRPr sz="1400" kern="1200">
                <a:solidFill>
                  <a:schemeClr val="tx1"/>
                </a:solidFill>
                <a:latin typeface="Proxima Nova regular"/>
                <a:ea typeface="+mn-ea"/>
                <a:cs typeface="Proxima Nova regular"/>
              </a:defRPr>
            </a:lvl4pPr>
            <a:lvl5pPr marL="2057400" indent="-228600" algn="l" defTabSz="457200" rtl="0" eaLnBrk="1" latinLnBrk="0" hangingPunct="1">
              <a:spcBef>
                <a:spcPct val="20000"/>
              </a:spcBef>
              <a:buFont typeface="Arial"/>
              <a:buChar char="»"/>
              <a:defRPr sz="1200" kern="1200">
                <a:solidFill>
                  <a:schemeClr val="tx1"/>
                </a:solidFill>
                <a:latin typeface="Proxima Nova regular"/>
                <a:ea typeface="+mn-ea"/>
                <a:cs typeface="Proxima Nov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i="1" dirty="0"/>
          </a:p>
        </p:txBody>
      </p:sp>
      <p:sp>
        <p:nvSpPr>
          <p:cNvPr id="4" name="Rectangle 3"/>
          <p:cNvSpPr/>
          <p:nvPr/>
        </p:nvSpPr>
        <p:spPr>
          <a:xfrm>
            <a:off x="6324600" y="4192695"/>
            <a:ext cx="4572000" cy="646331"/>
          </a:xfrm>
          <a:prstGeom prst="rect">
            <a:avLst/>
          </a:prstGeom>
        </p:spPr>
        <p:txBody>
          <a:bodyPr>
            <a:spAutoFit/>
          </a:bodyPr>
          <a:lstStyle/>
          <a:p>
            <a:r>
              <a:rPr lang="en-US" i="1" dirty="0">
                <a:solidFill>
                  <a:srgbClr val="4C4396"/>
                </a:solidFill>
              </a:rPr>
              <a:t>Consumption has Historically Increased                With Improved Economy. </a:t>
            </a:r>
          </a:p>
        </p:txBody>
      </p:sp>
      <p:sp>
        <p:nvSpPr>
          <p:cNvPr id="24" name="TextBox 23">
            <a:extLst>
              <a:ext uri="{FF2B5EF4-FFF2-40B4-BE49-F238E27FC236}">
                <a16:creationId xmlns:a16="http://schemas.microsoft.com/office/drawing/2014/main" id="{07138C95-BC86-4BAD-B326-CB700B3AB558}"/>
              </a:ext>
            </a:extLst>
          </p:cNvPr>
          <p:cNvSpPr txBox="1"/>
          <p:nvPr/>
        </p:nvSpPr>
        <p:spPr>
          <a:xfrm>
            <a:off x="1911325" y="4486784"/>
            <a:ext cx="4328086" cy="707886"/>
          </a:xfrm>
          <a:prstGeom prst="rect">
            <a:avLst/>
          </a:prstGeom>
          <a:noFill/>
        </p:spPr>
        <p:txBody>
          <a:bodyPr wrap="square" rtlCol="0">
            <a:spAutoFit/>
          </a:bodyPr>
          <a:lstStyle/>
          <a:p>
            <a:r>
              <a:rPr lang="en-US" sz="4000" b="1" dirty="0">
                <a:solidFill>
                  <a:srgbClr val="2E75B5"/>
                </a:solidFill>
                <a:latin typeface="Arial"/>
                <a:cs typeface="Arial"/>
              </a:rPr>
              <a:t> 0.5  Million</a:t>
            </a:r>
          </a:p>
        </p:txBody>
      </p:sp>
      <p:sp>
        <p:nvSpPr>
          <p:cNvPr id="25" name="Content Placeholder 2">
            <a:extLst>
              <a:ext uri="{FF2B5EF4-FFF2-40B4-BE49-F238E27FC236}">
                <a16:creationId xmlns:a16="http://schemas.microsoft.com/office/drawing/2014/main" id="{5A9F5087-9C65-4883-8546-9053A817ACE7}"/>
              </a:ext>
            </a:extLst>
          </p:cNvPr>
          <p:cNvSpPr txBox="1">
            <a:spLocks/>
          </p:cNvSpPr>
          <p:nvPr/>
        </p:nvSpPr>
        <p:spPr>
          <a:xfrm>
            <a:off x="3042362" y="5028406"/>
            <a:ext cx="2385644" cy="5540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2E75B5"/>
                </a:solidFill>
              </a:rPr>
              <a:t>Gallons Jet Fuel</a:t>
            </a:r>
          </a:p>
        </p:txBody>
      </p:sp>
      <p:sp>
        <p:nvSpPr>
          <p:cNvPr id="27" name="TextBox 26">
            <a:extLst>
              <a:ext uri="{FF2B5EF4-FFF2-40B4-BE49-F238E27FC236}">
                <a16:creationId xmlns:a16="http://schemas.microsoft.com/office/drawing/2014/main" id="{AAEDAEDA-DC97-4725-B280-AD072D2FF8C4}"/>
              </a:ext>
            </a:extLst>
          </p:cNvPr>
          <p:cNvSpPr txBox="1"/>
          <p:nvPr/>
        </p:nvSpPr>
        <p:spPr>
          <a:xfrm>
            <a:off x="2005849" y="5541500"/>
            <a:ext cx="3887702" cy="253916"/>
          </a:xfrm>
          <a:prstGeom prst="rect">
            <a:avLst/>
          </a:prstGeom>
          <a:noFill/>
        </p:spPr>
        <p:txBody>
          <a:bodyPr wrap="square" rtlCol="0">
            <a:spAutoFit/>
          </a:bodyPr>
          <a:lstStyle/>
          <a:p>
            <a:r>
              <a:rPr lang="en-US" sz="1050" i="1" dirty="0">
                <a:solidFill>
                  <a:srgbClr val="4C4396"/>
                </a:solidFill>
                <a:latin typeface="Arial"/>
                <a:cs typeface="Arial"/>
              </a:rPr>
              <a:t>Source: California Dept of Tax and Fee Admin, 2018</a:t>
            </a:r>
          </a:p>
        </p:txBody>
      </p:sp>
    </p:spTree>
    <p:extLst>
      <p:ext uri="{BB962C8B-B14F-4D97-AF65-F5344CB8AC3E}">
        <p14:creationId xmlns:p14="http://schemas.microsoft.com/office/powerpoint/2010/main" val="187990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6248400" y="2368656"/>
            <a:ext cx="0" cy="3686253"/>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91001" y="6400800"/>
            <a:ext cx="3310373" cy="253916"/>
          </a:xfrm>
          <a:prstGeom prst="rect">
            <a:avLst/>
          </a:prstGeom>
          <a:noFill/>
        </p:spPr>
        <p:txBody>
          <a:bodyPr wrap="square" rtlCol="0">
            <a:spAutoFit/>
          </a:bodyPr>
          <a:lstStyle/>
          <a:p>
            <a:r>
              <a:rPr lang="en-US" sz="1050" i="1" dirty="0">
                <a:solidFill>
                  <a:srgbClr val="2E75B5"/>
                </a:solidFill>
                <a:latin typeface="Arial"/>
                <a:cs typeface="Arial"/>
              </a:rPr>
              <a:t>Source: California Energy Commission, 2018</a:t>
            </a:r>
            <a:endParaRPr lang="en-US" sz="1050" dirty="0">
              <a:solidFill>
                <a:srgbClr val="2E75B5"/>
              </a:solidFill>
              <a:latin typeface="Arial"/>
              <a:cs typeface="Arial"/>
            </a:endParaRPr>
          </a:p>
        </p:txBody>
      </p:sp>
      <p:sp>
        <p:nvSpPr>
          <p:cNvPr id="11" name="Content Placeholder 2"/>
          <p:cNvSpPr txBox="1">
            <a:spLocks/>
          </p:cNvSpPr>
          <p:nvPr/>
        </p:nvSpPr>
        <p:spPr>
          <a:xfrm>
            <a:off x="2008193" y="3333079"/>
            <a:ext cx="4077231" cy="14906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Crude oil produced in California</a:t>
            </a:r>
          </a:p>
          <a:p>
            <a:pPr marL="0" indent="0">
              <a:buNone/>
            </a:pPr>
            <a:r>
              <a:rPr lang="en-US" dirty="0"/>
              <a:t>is utilized by California refineries </a:t>
            </a:r>
          </a:p>
        </p:txBody>
      </p:sp>
      <p:sp>
        <p:nvSpPr>
          <p:cNvPr id="15" name="TextBox 14"/>
          <p:cNvSpPr txBox="1"/>
          <p:nvPr/>
        </p:nvSpPr>
        <p:spPr>
          <a:xfrm>
            <a:off x="2724474" y="2061539"/>
            <a:ext cx="2229335" cy="1015663"/>
          </a:xfrm>
          <a:prstGeom prst="rect">
            <a:avLst/>
          </a:prstGeom>
          <a:noFill/>
        </p:spPr>
        <p:txBody>
          <a:bodyPr wrap="square" rtlCol="0">
            <a:spAutoFit/>
          </a:bodyPr>
          <a:lstStyle/>
          <a:p>
            <a:r>
              <a:rPr lang="en-US" sz="6000" b="1" dirty="0">
                <a:solidFill>
                  <a:srgbClr val="2E75B5"/>
                </a:solidFill>
                <a:latin typeface="Arial"/>
                <a:cs typeface="Arial"/>
              </a:rPr>
              <a:t>100%</a:t>
            </a:r>
          </a:p>
        </p:txBody>
      </p:sp>
      <p:sp>
        <p:nvSpPr>
          <p:cNvPr id="16" name="Content Placeholder 2"/>
          <p:cNvSpPr txBox="1">
            <a:spLocks/>
          </p:cNvSpPr>
          <p:nvPr/>
        </p:nvSpPr>
        <p:spPr>
          <a:xfrm>
            <a:off x="6650280" y="3333079"/>
            <a:ext cx="3711575" cy="2455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Proxima Nova regular"/>
                <a:ea typeface="+mn-ea"/>
                <a:cs typeface="Proxima Nova regular"/>
              </a:defRPr>
            </a:lvl1pPr>
            <a:lvl2pPr marL="742950" indent="-285750" algn="l" defTabSz="457200" rtl="0" eaLnBrk="1" latinLnBrk="0" hangingPunct="1">
              <a:spcBef>
                <a:spcPct val="20000"/>
              </a:spcBef>
              <a:buFont typeface="Arial"/>
              <a:buChar char="–"/>
              <a:defRPr sz="1800" kern="1200">
                <a:solidFill>
                  <a:schemeClr val="tx1"/>
                </a:solidFill>
                <a:latin typeface="Proxima Nova regular"/>
                <a:ea typeface="+mn-ea"/>
                <a:cs typeface="Proxima Nova regular"/>
              </a:defRPr>
            </a:lvl2pPr>
            <a:lvl3pPr marL="1143000" indent="-228600" algn="l" defTabSz="457200" rtl="0" eaLnBrk="1" latinLnBrk="0" hangingPunct="1">
              <a:spcBef>
                <a:spcPct val="20000"/>
              </a:spcBef>
              <a:buFont typeface="Arial"/>
              <a:buChar char="•"/>
              <a:defRPr sz="1600" kern="1200">
                <a:solidFill>
                  <a:schemeClr val="tx1"/>
                </a:solidFill>
                <a:latin typeface="Proxima Nova regular"/>
                <a:ea typeface="+mn-ea"/>
                <a:cs typeface="Proxima Nova regular"/>
              </a:defRPr>
            </a:lvl3pPr>
            <a:lvl4pPr marL="1600200" indent="-228600" algn="l" defTabSz="457200" rtl="0" eaLnBrk="1" latinLnBrk="0" hangingPunct="1">
              <a:spcBef>
                <a:spcPct val="20000"/>
              </a:spcBef>
              <a:buFont typeface="Arial"/>
              <a:buChar char="–"/>
              <a:defRPr sz="1400" kern="1200">
                <a:solidFill>
                  <a:schemeClr val="tx1"/>
                </a:solidFill>
                <a:latin typeface="Proxima Nova regular"/>
                <a:ea typeface="+mn-ea"/>
                <a:cs typeface="Proxima Nova regular"/>
              </a:defRPr>
            </a:lvl4pPr>
            <a:lvl5pPr marL="2057400" indent="-228600" algn="l" defTabSz="457200" rtl="0" eaLnBrk="1" latinLnBrk="0" hangingPunct="1">
              <a:spcBef>
                <a:spcPct val="20000"/>
              </a:spcBef>
              <a:buFont typeface="Arial"/>
              <a:buChar char="»"/>
              <a:defRPr sz="1200" kern="1200">
                <a:solidFill>
                  <a:schemeClr val="tx1"/>
                </a:solidFill>
                <a:latin typeface="Proxima Nova regular"/>
                <a:ea typeface="+mn-ea"/>
                <a:cs typeface="Proxima Nov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4C4396"/>
                </a:solidFill>
              </a:rPr>
              <a:t>Gallons of Oil a Day Processed by CA Refineries </a:t>
            </a:r>
          </a:p>
          <a:p>
            <a:pPr marL="0" indent="0">
              <a:lnSpc>
                <a:spcPct val="120000"/>
              </a:lnSpc>
              <a:buNone/>
            </a:pPr>
            <a:r>
              <a:rPr lang="en-US" sz="1200" dirty="0">
                <a:solidFill>
                  <a:srgbClr val="4C4396"/>
                </a:solidFill>
              </a:rPr>
              <a:t>Imports of foreign oil are expected to increase as CA production continues to decline. </a:t>
            </a:r>
          </a:p>
          <a:p>
            <a:pPr marL="0" indent="0">
              <a:lnSpc>
                <a:spcPct val="120000"/>
              </a:lnSpc>
              <a:buNone/>
            </a:pPr>
            <a:endParaRPr lang="en-US" sz="1200" dirty="0">
              <a:solidFill>
                <a:srgbClr val="4C4396"/>
              </a:solidFill>
            </a:endParaRPr>
          </a:p>
        </p:txBody>
      </p:sp>
      <p:sp>
        <p:nvSpPr>
          <p:cNvPr id="19" name="TextBox 18"/>
          <p:cNvSpPr txBox="1"/>
          <p:nvPr/>
        </p:nvSpPr>
        <p:spPr>
          <a:xfrm>
            <a:off x="6781800" y="2063997"/>
            <a:ext cx="3886200" cy="1015663"/>
          </a:xfrm>
          <a:prstGeom prst="rect">
            <a:avLst/>
          </a:prstGeom>
          <a:noFill/>
        </p:spPr>
        <p:txBody>
          <a:bodyPr wrap="square" rtlCol="0">
            <a:spAutoFit/>
          </a:bodyPr>
          <a:lstStyle/>
          <a:p>
            <a:r>
              <a:rPr lang="en-US" sz="6000" b="1" dirty="0">
                <a:solidFill>
                  <a:srgbClr val="4C4396"/>
                </a:solidFill>
                <a:latin typeface="Arial"/>
                <a:cs typeface="Arial"/>
              </a:rPr>
              <a:t>84 Million</a:t>
            </a:r>
          </a:p>
        </p:txBody>
      </p:sp>
    </p:spTree>
    <p:extLst>
      <p:ext uri="{BB962C8B-B14F-4D97-AF65-F5344CB8AC3E}">
        <p14:creationId xmlns:p14="http://schemas.microsoft.com/office/powerpoint/2010/main" val="406820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921461"/>
            <a:ext cx="8229600" cy="731838"/>
          </a:xfrm>
        </p:spPr>
        <p:txBody>
          <a:bodyPr/>
          <a:lstStyle/>
          <a:p>
            <a:r>
              <a:rPr lang="en-US" dirty="0">
                <a:solidFill>
                  <a:schemeClr val="tx1">
                    <a:lumMod val="75000"/>
                  </a:schemeClr>
                </a:solidFill>
                <a:latin typeface="Arial" panose="020B0604020202020204" pitchFamily="34" charset="0"/>
                <a:cs typeface="Arial" panose="020B0604020202020204" pitchFamily="34" charset="0"/>
              </a:rPr>
              <a:t>Meeting Consumer Demand</a:t>
            </a:r>
          </a:p>
        </p:txBody>
      </p:sp>
      <p:cxnSp>
        <p:nvCxnSpPr>
          <p:cNvPr id="14" name="Straight Connector 13"/>
          <p:cNvCxnSpPr/>
          <p:nvPr/>
        </p:nvCxnSpPr>
        <p:spPr>
          <a:xfrm>
            <a:off x="6549696" y="2409749"/>
            <a:ext cx="0" cy="3686253"/>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800601" y="6363874"/>
            <a:ext cx="3310373" cy="253916"/>
          </a:xfrm>
          <a:prstGeom prst="rect">
            <a:avLst/>
          </a:prstGeom>
          <a:noFill/>
        </p:spPr>
        <p:txBody>
          <a:bodyPr wrap="square" rtlCol="0">
            <a:spAutoFit/>
          </a:bodyPr>
          <a:lstStyle/>
          <a:p>
            <a:r>
              <a:rPr lang="en-US" sz="1050" i="1" dirty="0">
                <a:solidFill>
                  <a:srgbClr val="2E75B5"/>
                </a:solidFill>
                <a:latin typeface="Arial" panose="020B0604020202020204" pitchFamily="34" charset="0"/>
                <a:cs typeface="Arial" panose="020B0604020202020204" pitchFamily="34" charset="0"/>
              </a:rPr>
              <a:t>Source: California Energy Commission, 2019</a:t>
            </a:r>
            <a:endParaRPr lang="en-US" sz="1050" dirty="0">
              <a:solidFill>
                <a:srgbClr val="2E75B5"/>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286001" y="3733801"/>
            <a:ext cx="4077231" cy="14906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Crude oil produced in California</a:t>
            </a:r>
          </a:p>
        </p:txBody>
      </p:sp>
      <p:sp>
        <p:nvSpPr>
          <p:cNvPr id="15" name="TextBox 14"/>
          <p:cNvSpPr txBox="1"/>
          <p:nvPr/>
        </p:nvSpPr>
        <p:spPr>
          <a:xfrm>
            <a:off x="2362201" y="2569369"/>
            <a:ext cx="2229335" cy="1015663"/>
          </a:xfrm>
          <a:prstGeom prst="rect">
            <a:avLst/>
          </a:prstGeom>
          <a:noFill/>
        </p:spPr>
        <p:txBody>
          <a:bodyPr wrap="square" rtlCol="0">
            <a:spAutoFit/>
          </a:bodyPr>
          <a:lstStyle/>
          <a:p>
            <a:r>
              <a:rPr lang="en-US" sz="6000" b="1" dirty="0">
                <a:solidFill>
                  <a:srgbClr val="2E75B5"/>
                </a:solidFill>
                <a:latin typeface="Arial" panose="020B0604020202020204" pitchFamily="34" charset="0"/>
                <a:cs typeface="Arial" panose="020B0604020202020204" pitchFamily="34" charset="0"/>
              </a:rPr>
              <a:t>30%</a:t>
            </a:r>
          </a:p>
        </p:txBody>
      </p:sp>
      <p:sp>
        <p:nvSpPr>
          <p:cNvPr id="21" name="Content Placeholder 2"/>
          <p:cNvSpPr txBox="1">
            <a:spLocks/>
          </p:cNvSpPr>
          <p:nvPr/>
        </p:nvSpPr>
        <p:spPr>
          <a:xfrm>
            <a:off x="1972818" y="1486999"/>
            <a:ext cx="4232036" cy="20980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
                <a:ea typeface="+mn-ea"/>
                <a:cs typeface=""/>
              </a:defRPr>
            </a:lvl1pPr>
            <a:lvl2pPr marL="742950" indent="-285750" algn="l" defTabSz="457200" rtl="0" eaLnBrk="1" latinLnBrk="0" hangingPunct="1">
              <a:spcBef>
                <a:spcPct val="20000"/>
              </a:spcBef>
              <a:buFont typeface="Arial"/>
              <a:buChar char="–"/>
              <a:defRPr sz="1800" kern="1200">
                <a:solidFill>
                  <a:schemeClr val="tx1"/>
                </a:solidFill>
                <a:latin typeface=""/>
                <a:ea typeface="+mn-ea"/>
                <a:cs typeface=""/>
              </a:defRPr>
            </a:lvl2pPr>
            <a:lvl3pPr marL="1143000" indent="-228600" algn="l" defTabSz="457200" rtl="0" eaLnBrk="1" latinLnBrk="0" hangingPunct="1">
              <a:spcBef>
                <a:spcPct val="20000"/>
              </a:spcBef>
              <a:buFont typeface="Arial"/>
              <a:buChar char="•"/>
              <a:defRPr sz="1600" kern="1200">
                <a:solidFill>
                  <a:schemeClr val="tx1"/>
                </a:solidFill>
                <a:latin typeface=""/>
                <a:ea typeface="+mn-ea"/>
                <a:cs typeface=""/>
              </a:defRPr>
            </a:lvl3pPr>
            <a:lvl4pPr marL="1600200" indent="-228600" algn="l" defTabSz="457200" rtl="0" eaLnBrk="1" latinLnBrk="0" hangingPunct="1">
              <a:spcBef>
                <a:spcPct val="20000"/>
              </a:spcBef>
              <a:buFont typeface="Arial"/>
              <a:buChar char="–"/>
              <a:defRPr sz="1400" kern="1200">
                <a:solidFill>
                  <a:schemeClr val="tx1"/>
                </a:solidFill>
                <a:latin typeface=""/>
                <a:ea typeface="+mn-ea"/>
                <a:cs typeface=""/>
              </a:defRPr>
            </a:lvl4pPr>
            <a:lvl5pPr marL="2057400" indent="-228600" algn="l" defTabSz="457200" rtl="0" eaLnBrk="1" latinLnBrk="0" hangingPunct="1">
              <a:spcBef>
                <a:spcPct val="20000"/>
              </a:spcBef>
              <a:buFont typeface="Arial"/>
              <a:buChar char="»"/>
              <a:defRPr sz="1200" kern="1200">
                <a:solidFill>
                  <a:schemeClr val="tx1"/>
                </a:solidFill>
                <a:latin typeface=""/>
                <a:ea typeface="+mn-ea"/>
                <a:cs typefa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p:txBody>
      </p:sp>
      <p:sp>
        <p:nvSpPr>
          <p:cNvPr id="22" name="TextBox 21"/>
          <p:cNvSpPr txBox="1"/>
          <p:nvPr/>
        </p:nvSpPr>
        <p:spPr>
          <a:xfrm>
            <a:off x="7391401" y="2569369"/>
            <a:ext cx="2229335" cy="1015663"/>
          </a:xfrm>
          <a:prstGeom prst="rect">
            <a:avLst/>
          </a:prstGeom>
          <a:noFill/>
        </p:spPr>
        <p:txBody>
          <a:bodyPr wrap="square" rtlCol="0">
            <a:spAutoFit/>
          </a:bodyPr>
          <a:lstStyle/>
          <a:p>
            <a:r>
              <a:rPr lang="en-US" sz="6000" b="1" dirty="0">
                <a:solidFill>
                  <a:srgbClr val="4C4396"/>
                </a:solidFill>
                <a:latin typeface="Arial" panose="020B0604020202020204" pitchFamily="34" charset="0"/>
                <a:cs typeface="Arial" panose="020B0604020202020204" pitchFamily="34" charset="0"/>
              </a:rPr>
              <a:t>70%</a:t>
            </a:r>
          </a:p>
        </p:txBody>
      </p:sp>
      <p:sp>
        <p:nvSpPr>
          <p:cNvPr id="23" name="Content Placeholder 2"/>
          <p:cNvSpPr txBox="1">
            <a:spLocks/>
          </p:cNvSpPr>
          <p:nvPr/>
        </p:nvSpPr>
        <p:spPr>
          <a:xfrm>
            <a:off x="6650280" y="3810001"/>
            <a:ext cx="3711575" cy="2455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Proxima Nova regular"/>
                <a:ea typeface="+mn-ea"/>
                <a:cs typeface="Proxima Nova regular"/>
              </a:defRPr>
            </a:lvl1pPr>
            <a:lvl2pPr marL="742950" indent="-285750" algn="l" defTabSz="457200" rtl="0" eaLnBrk="1" latinLnBrk="0" hangingPunct="1">
              <a:spcBef>
                <a:spcPct val="20000"/>
              </a:spcBef>
              <a:buFont typeface="Arial"/>
              <a:buChar char="–"/>
              <a:defRPr sz="1800" kern="1200">
                <a:solidFill>
                  <a:schemeClr val="tx1"/>
                </a:solidFill>
                <a:latin typeface="Proxima Nova regular"/>
                <a:ea typeface="+mn-ea"/>
                <a:cs typeface="Proxima Nova regular"/>
              </a:defRPr>
            </a:lvl2pPr>
            <a:lvl3pPr marL="1143000" indent="-228600" algn="l" defTabSz="457200" rtl="0" eaLnBrk="1" latinLnBrk="0" hangingPunct="1">
              <a:spcBef>
                <a:spcPct val="20000"/>
              </a:spcBef>
              <a:buFont typeface="Arial"/>
              <a:buChar char="•"/>
              <a:defRPr sz="1600" kern="1200">
                <a:solidFill>
                  <a:schemeClr val="tx1"/>
                </a:solidFill>
                <a:latin typeface="Proxima Nova regular"/>
                <a:ea typeface="+mn-ea"/>
                <a:cs typeface="Proxima Nova regular"/>
              </a:defRPr>
            </a:lvl3pPr>
            <a:lvl4pPr marL="1600200" indent="-228600" algn="l" defTabSz="457200" rtl="0" eaLnBrk="1" latinLnBrk="0" hangingPunct="1">
              <a:spcBef>
                <a:spcPct val="20000"/>
              </a:spcBef>
              <a:buFont typeface="Arial"/>
              <a:buChar char="–"/>
              <a:defRPr sz="1400" kern="1200">
                <a:solidFill>
                  <a:schemeClr val="tx1"/>
                </a:solidFill>
                <a:latin typeface="Proxima Nova regular"/>
                <a:ea typeface="+mn-ea"/>
                <a:cs typeface="Proxima Nova regular"/>
              </a:defRPr>
            </a:lvl4pPr>
            <a:lvl5pPr marL="2057400" indent="-228600" algn="l" defTabSz="457200" rtl="0" eaLnBrk="1" latinLnBrk="0" hangingPunct="1">
              <a:spcBef>
                <a:spcPct val="20000"/>
              </a:spcBef>
              <a:buFont typeface="Arial"/>
              <a:buChar char="»"/>
              <a:defRPr sz="1200" kern="1200">
                <a:solidFill>
                  <a:schemeClr val="tx1"/>
                </a:solidFill>
                <a:latin typeface="Proxima Nova regular"/>
                <a:ea typeface="+mn-ea"/>
                <a:cs typeface="Proxima Nov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4C4396"/>
                </a:solidFill>
                <a:latin typeface="Arial" panose="020B0604020202020204" pitchFamily="34" charset="0"/>
                <a:cs typeface="Arial" panose="020B0604020202020204" pitchFamily="34" charset="0"/>
              </a:rPr>
              <a:t>Imported to Meet California’s Energy Needs, Mostly from Foreign Countries that Don’t Apply California’s Safety, Labor, and Environmental Standards. </a:t>
            </a:r>
          </a:p>
          <a:p>
            <a:pPr marL="0" indent="0">
              <a:lnSpc>
                <a:spcPct val="120000"/>
              </a:lnSpc>
              <a:buNone/>
            </a:pPr>
            <a:endParaRPr lang="en-US" sz="1200" dirty="0">
              <a:solidFill>
                <a:srgbClr val="4C4396"/>
              </a:solidFill>
              <a:latin typeface="Arial" panose="020B0604020202020204" pitchFamily="34" charset="0"/>
              <a:cs typeface="Arial" panose="020B0604020202020204" pitchFamily="34" charset="0"/>
            </a:endParaRPr>
          </a:p>
        </p:txBody>
      </p:sp>
      <p:pic>
        <p:nvPicPr>
          <p:cNvPr id="10" name="Picture 9" descr="wspa__Oil Tanker.png">
            <a:extLst>
              <a:ext uri="{FF2B5EF4-FFF2-40B4-BE49-F238E27FC236}">
                <a16:creationId xmlns:a16="http://schemas.microsoft.com/office/drawing/2014/main" id="{FB44BB71-A54F-43F6-9F69-4CEA2FBED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280" y="4564939"/>
            <a:ext cx="1375029" cy="1371600"/>
          </a:xfrm>
          <a:prstGeom prst="rect">
            <a:avLst/>
          </a:prstGeom>
        </p:spPr>
      </p:pic>
      <p:pic>
        <p:nvPicPr>
          <p:cNvPr id="12" name="Picture 11">
            <a:extLst>
              <a:ext uri="{FF2B5EF4-FFF2-40B4-BE49-F238E27FC236}">
                <a16:creationId xmlns:a16="http://schemas.microsoft.com/office/drawing/2014/main" id="{204BD483-205E-4066-954C-DEF65C2B4B37}"/>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3754" y="2466901"/>
            <a:ext cx="989627" cy="1118131"/>
          </a:xfrm>
          <a:prstGeom prst="rect">
            <a:avLst/>
          </a:prstGeom>
        </p:spPr>
      </p:pic>
    </p:spTree>
    <p:extLst>
      <p:ext uri="{BB962C8B-B14F-4D97-AF65-F5344CB8AC3E}">
        <p14:creationId xmlns:p14="http://schemas.microsoft.com/office/powerpoint/2010/main" val="282650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5000" y="6019801"/>
            <a:ext cx="8229600" cy="577081"/>
          </a:xfrm>
          <a:prstGeom prst="rect">
            <a:avLst/>
          </a:prstGeom>
          <a:noFill/>
        </p:spPr>
        <p:txBody>
          <a:bodyPr wrap="square" rtlCol="0">
            <a:spAutoFit/>
          </a:bodyPr>
          <a:lstStyle/>
          <a:p>
            <a:r>
              <a:rPr lang="en-US" sz="1050" i="1" dirty="0">
                <a:solidFill>
                  <a:prstClr val="black"/>
                </a:solidFill>
                <a:latin typeface="Arial" panose="020B0604020202020204" pitchFamily="34" charset="0"/>
                <a:cs typeface="Arial" panose="020B0604020202020204" pitchFamily="34" charset="0"/>
              </a:rPr>
              <a:t>Sources:   “Foreign Sources of Crude Oil Imports to California 2018,”                                                                                                                    California Energy Commission Energy Information Administration. Please note that total of foreign oil receipts to refineries may not exactly match that shown on other pages. </a:t>
            </a:r>
            <a:endParaRPr lang="en-US" sz="1050" i="1" dirty="0">
              <a:solidFill>
                <a:srgbClr val="2E75B5"/>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1904999" y="685800"/>
            <a:ext cx="10095411" cy="643188"/>
          </a:xfrm>
          <a:prstGeom prst="rect">
            <a:avLst/>
          </a:prstGeom>
        </p:spPr>
        <p:txBody>
          <a:bodyPr/>
          <a:lstStyle>
            <a:lvl1pPr algn="l" defTabSz="457200" rtl="0" eaLnBrk="1" latinLnBrk="0" hangingPunct="1">
              <a:spcBef>
                <a:spcPct val="0"/>
              </a:spcBef>
              <a:buNone/>
              <a:defRPr sz="3200" kern="1200">
                <a:solidFill>
                  <a:srgbClr val="0A323E"/>
                </a:solidFill>
                <a:latin typeface="Book Antiqua"/>
                <a:ea typeface="+mj-ea"/>
                <a:cs typeface="Book Antiqua"/>
              </a:defRPr>
            </a:lvl1pPr>
          </a:lstStyle>
          <a:p>
            <a:r>
              <a:rPr lang="en-US" sz="4400" dirty="0">
                <a:solidFill>
                  <a:schemeClr val="tx1">
                    <a:lumMod val="75000"/>
                  </a:schemeClr>
                </a:solidFill>
                <a:latin typeface="Arial" panose="020B0604020202020204" pitchFamily="34" charset="0"/>
                <a:cs typeface="Arial" panose="020B0604020202020204" pitchFamily="34" charset="0"/>
              </a:rPr>
              <a:t>Sources of Crude Oil Imports to CA</a:t>
            </a:r>
          </a:p>
          <a:p>
            <a:endParaRPr lang="en-US" sz="2400" dirty="0">
              <a:solidFill>
                <a:srgbClr val="0070C0"/>
              </a:solidFill>
              <a:latin typeface="Arial" panose="020B0604020202020204" pitchFamily="34" charset="0"/>
              <a:cs typeface="Arial" panose="020B0604020202020204" pitchFamily="34" charset="0"/>
            </a:endParaRPr>
          </a:p>
        </p:txBody>
      </p:sp>
      <p:pic>
        <p:nvPicPr>
          <p:cNvPr id="4" name="Picture 3" descr="IVP PPT_Infographics-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592" y="1183399"/>
            <a:ext cx="6193911" cy="4778828"/>
          </a:xfrm>
          <a:prstGeom prst="rect">
            <a:avLst/>
          </a:prstGeom>
        </p:spPr>
      </p:pic>
    </p:spTree>
    <p:extLst>
      <p:ext uri="{BB962C8B-B14F-4D97-AF65-F5344CB8AC3E}">
        <p14:creationId xmlns:p14="http://schemas.microsoft.com/office/powerpoint/2010/main" val="15447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399" y="609600"/>
            <a:ext cx="9150531" cy="609600"/>
          </a:xfrm>
        </p:spPr>
        <p:txBody>
          <a:bodyPr>
            <a:noAutofit/>
          </a:bodyPr>
          <a:lstStyle/>
          <a:p>
            <a:r>
              <a:rPr lang="en-US" dirty="0">
                <a:solidFill>
                  <a:schemeClr val="tx1">
                    <a:lumMod val="75000"/>
                  </a:schemeClr>
                </a:solidFill>
                <a:latin typeface="Arial" panose="020B0604020202020204" pitchFamily="34" charset="0"/>
                <a:cs typeface="Arial" panose="020B0604020202020204" pitchFamily="34" charset="0"/>
              </a:rPr>
              <a:t>Impacts of in-state production bans</a:t>
            </a:r>
          </a:p>
        </p:txBody>
      </p:sp>
      <p:sp>
        <p:nvSpPr>
          <p:cNvPr id="3" name="Content Placeholder 2">
            <a:extLst>
              <a:ext uri="{FF2B5EF4-FFF2-40B4-BE49-F238E27FC236}">
                <a16:creationId xmlns:a16="http://schemas.microsoft.com/office/drawing/2014/main" id="{13864BC3-8690-48A4-8D01-88D4AD251E22}"/>
              </a:ext>
            </a:extLst>
          </p:cNvPr>
          <p:cNvSpPr txBox="1">
            <a:spLocks/>
          </p:cNvSpPr>
          <p:nvPr/>
        </p:nvSpPr>
        <p:spPr>
          <a:xfrm>
            <a:off x="2057400" y="1676400"/>
            <a:ext cx="8075612" cy="35321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Proxima Nova regular"/>
                <a:ea typeface="+mn-ea"/>
                <a:cs typeface="Proxima Nova regular"/>
              </a:defRPr>
            </a:lvl1pPr>
            <a:lvl2pPr marL="742950" indent="-285750" algn="l" defTabSz="457200" rtl="0" eaLnBrk="1" latinLnBrk="0" hangingPunct="1">
              <a:spcBef>
                <a:spcPct val="20000"/>
              </a:spcBef>
              <a:buFont typeface="Arial"/>
              <a:buChar char="–"/>
              <a:defRPr sz="1800" kern="1200">
                <a:solidFill>
                  <a:schemeClr val="tx1"/>
                </a:solidFill>
                <a:latin typeface="Proxima Nova regular"/>
                <a:ea typeface="+mn-ea"/>
                <a:cs typeface="Proxima Nova regular"/>
              </a:defRPr>
            </a:lvl2pPr>
            <a:lvl3pPr marL="1143000" indent="-228600" algn="l" defTabSz="457200" rtl="0" eaLnBrk="1" latinLnBrk="0" hangingPunct="1">
              <a:spcBef>
                <a:spcPct val="20000"/>
              </a:spcBef>
              <a:buFont typeface="Arial"/>
              <a:buChar char="•"/>
              <a:defRPr sz="1600" kern="1200">
                <a:solidFill>
                  <a:schemeClr val="tx1"/>
                </a:solidFill>
                <a:latin typeface="Proxima Nova regular"/>
                <a:ea typeface="+mn-ea"/>
                <a:cs typeface="Proxima Nova regular"/>
              </a:defRPr>
            </a:lvl3pPr>
            <a:lvl4pPr marL="1600200" indent="-228600" algn="l" defTabSz="457200" rtl="0" eaLnBrk="1" latinLnBrk="0" hangingPunct="1">
              <a:spcBef>
                <a:spcPct val="20000"/>
              </a:spcBef>
              <a:buFont typeface="Arial"/>
              <a:buChar char="–"/>
              <a:defRPr sz="1400" kern="1200">
                <a:solidFill>
                  <a:schemeClr val="tx1"/>
                </a:solidFill>
                <a:latin typeface="Proxima Nova regular"/>
                <a:ea typeface="+mn-ea"/>
                <a:cs typeface="Proxima Nova regular"/>
              </a:defRPr>
            </a:lvl4pPr>
            <a:lvl5pPr marL="2057400" indent="-228600" algn="l" defTabSz="457200" rtl="0" eaLnBrk="1" latinLnBrk="0" hangingPunct="1">
              <a:spcBef>
                <a:spcPct val="20000"/>
              </a:spcBef>
              <a:buFont typeface="Arial"/>
              <a:buChar char="»"/>
              <a:defRPr sz="1200" kern="1200">
                <a:solidFill>
                  <a:schemeClr val="tx1"/>
                </a:solidFill>
                <a:latin typeface="Proxima Nova regular"/>
                <a:ea typeface="+mn-ea"/>
                <a:cs typeface="Proxima Nov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400" dirty="0">
                <a:latin typeface="Arial" panose="020B0604020202020204" pitchFamily="34" charset="0"/>
                <a:cs typeface="Arial" panose="020B0604020202020204" pitchFamily="34" charset="0"/>
              </a:rPr>
              <a:t>$1.7 Billion lost in tax revenues to schools, public safety, local governments</a:t>
            </a:r>
          </a:p>
          <a:p>
            <a:pPr>
              <a:lnSpc>
                <a:spcPct val="200000"/>
              </a:lnSpc>
            </a:pPr>
            <a:r>
              <a:rPr lang="en-US" sz="2400" dirty="0">
                <a:latin typeface="Arial" panose="020B0604020202020204" pitchFamily="34" charset="0"/>
                <a:cs typeface="Arial" panose="020B0604020202020204" pitchFamily="34" charset="0"/>
              </a:rPr>
              <a:t>55,000 production jobs lost: diverse, high wage jobs</a:t>
            </a:r>
          </a:p>
          <a:p>
            <a:pPr>
              <a:lnSpc>
                <a:spcPct val="200000"/>
              </a:lnSpc>
            </a:pPr>
            <a:r>
              <a:rPr lang="en-US" sz="2400" dirty="0">
                <a:latin typeface="Arial" panose="020B0604020202020204" pitchFamily="34" charset="0"/>
                <a:cs typeface="Arial" panose="020B0604020202020204" pitchFamily="34" charset="0"/>
              </a:rPr>
              <a:t>Increased gas prices up to $2.33 per gallon</a:t>
            </a:r>
          </a:p>
          <a:p>
            <a:endParaRPr lang="en-US"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A88266-EC31-4807-AEF5-D15D4799806E}"/>
              </a:ext>
            </a:extLst>
          </p:cNvPr>
          <p:cNvSpPr txBox="1"/>
          <p:nvPr/>
        </p:nvSpPr>
        <p:spPr>
          <a:xfrm>
            <a:off x="1828800" y="6229565"/>
            <a:ext cx="8686800" cy="307777"/>
          </a:xfrm>
          <a:prstGeom prst="rect">
            <a:avLst/>
          </a:prstGeom>
          <a:noFill/>
        </p:spPr>
        <p:txBody>
          <a:bodyPr wrap="square" rtlCol="0">
            <a:spAutoFit/>
          </a:bodyPr>
          <a:lstStyle/>
          <a:p>
            <a:r>
              <a:rPr lang="en-US" sz="1400" i="1" dirty="0">
                <a:solidFill>
                  <a:srgbClr val="002060"/>
                </a:solidFill>
                <a:latin typeface="Arial" panose="020B0604020202020204" pitchFamily="34" charset="0"/>
                <a:cs typeface="Arial" panose="020B0604020202020204" pitchFamily="34" charset="0"/>
              </a:rPr>
              <a:t>Source: Capitol Matrix- Impact of a Statewide Oil Production Ban on Downstream Petroleum Markets,2019</a:t>
            </a:r>
          </a:p>
        </p:txBody>
      </p:sp>
    </p:spTree>
    <p:extLst>
      <p:ext uri="{BB962C8B-B14F-4D97-AF65-F5344CB8AC3E}">
        <p14:creationId xmlns:p14="http://schemas.microsoft.com/office/powerpoint/2010/main" val="7527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7397DC-CEC9-427E-BB01-6A90A1B41F8B}"/>
              </a:ext>
            </a:extLst>
          </p:cNvPr>
          <p:cNvPicPr>
            <a:picLocks noChangeAspect="1"/>
          </p:cNvPicPr>
          <p:nvPr/>
        </p:nvPicPr>
        <p:blipFill>
          <a:blip r:embed="rId2"/>
          <a:stretch>
            <a:fillRect/>
          </a:stretch>
        </p:blipFill>
        <p:spPr>
          <a:xfrm>
            <a:off x="2553547" y="-1792"/>
            <a:ext cx="6908292" cy="6859792"/>
          </a:xfrm>
          <a:prstGeom prst="rect">
            <a:avLst/>
          </a:prstGeom>
        </p:spPr>
      </p:pic>
      <p:sp>
        <p:nvSpPr>
          <p:cNvPr id="5" name="Content Placeholder 2"/>
          <p:cNvSpPr txBox="1">
            <a:spLocks/>
          </p:cNvSpPr>
          <p:nvPr/>
        </p:nvSpPr>
        <p:spPr>
          <a:xfrm>
            <a:off x="2157046" y="2286001"/>
            <a:ext cx="5310555" cy="426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600" dirty="0"/>
          </a:p>
        </p:txBody>
      </p:sp>
    </p:spTree>
    <p:extLst>
      <p:ext uri="{BB962C8B-B14F-4D97-AF65-F5344CB8AC3E}">
        <p14:creationId xmlns:p14="http://schemas.microsoft.com/office/powerpoint/2010/main" val="2409063536"/>
      </p:ext>
    </p:extLst>
  </p:cSld>
  <p:clrMapOvr>
    <a:masterClrMapping/>
  </p:clrMapOvr>
</p:sld>
</file>

<file path=ppt/theme/theme1.xml><?xml version="1.0" encoding="utf-8"?>
<a:theme xmlns:a="http://schemas.openxmlformats.org/drawingml/2006/main" name="Office Theme">
  <a:themeElements>
    <a:clrScheme name="Custom 1">
      <a:dk1>
        <a:srgbClr val="4C4396"/>
      </a:dk1>
      <a:lt1>
        <a:srgbClr val="FFFFFF"/>
      </a:lt1>
      <a:dk2>
        <a:srgbClr val="4DADCE"/>
      </a:dk2>
      <a:lt2>
        <a:srgbClr val="3ABA91"/>
      </a:lt2>
      <a:accent1>
        <a:srgbClr val="3ABA91"/>
      </a:accent1>
      <a:accent2>
        <a:srgbClr val="4C4295"/>
      </a:accent2>
      <a:accent3>
        <a:srgbClr val="4CACCE"/>
      </a:accent3>
      <a:accent4>
        <a:srgbClr val="3AB991"/>
      </a:accent4>
      <a:accent5>
        <a:srgbClr val="4C4295"/>
      </a:accent5>
      <a:accent6>
        <a:srgbClr val="4CACCE"/>
      </a:accent6>
      <a:hlink>
        <a:srgbClr val="4C4295"/>
      </a:hlink>
      <a:folHlink>
        <a:srgbClr val="4CAC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TotalTime>
  <Words>363</Words>
  <Application>Microsoft Office PowerPoint</Application>
  <PresentationFormat>Widescreen</PresentationFormat>
  <Paragraphs>56</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Proxima Nova Light</vt:lpstr>
      <vt:lpstr>Arial</vt:lpstr>
      <vt:lpstr>Calibri</vt:lpstr>
      <vt:lpstr>Proxima Nova</vt:lpstr>
      <vt:lpstr>Freightdisp pro semibold</vt:lpstr>
      <vt:lpstr>Proxima Nova regular</vt:lpstr>
      <vt:lpstr>Office Theme</vt:lpstr>
      <vt:lpstr>California’s Energy Outlook  and Consumer Demand</vt:lpstr>
      <vt:lpstr>PowerPoint Presentation</vt:lpstr>
      <vt:lpstr>PowerPoint Presentation</vt:lpstr>
      <vt:lpstr>PowerPoint Presentation</vt:lpstr>
      <vt:lpstr>PowerPoint Presentation</vt:lpstr>
      <vt:lpstr>Meeting Consumer Demand</vt:lpstr>
      <vt:lpstr>PowerPoint Presentation</vt:lpstr>
      <vt:lpstr>Impacts of in-state production bans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Felix</dc:creator>
  <cp:lastModifiedBy>Hanson, Patricia</cp:lastModifiedBy>
  <cp:revision>42</cp:revision>
  <dcterms:created xsi:type="dcterms:W3CDTF">2019-10-31T20:44:34Z</dcterms:created>
  <dcterms:modified xsi:type="dcterms:W3CDTF">2020-01-27T18:27:11Z</dcterms:modified>
</cp:coreProperties>
</file>