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16"/>
  </p:notesMasterIdLst>
  <p:sldIdLst>
    <p:sldId id="256" r:id="rId2"/>
    <p:sldId id="309" r:id="rId3"/>
    <p:sldId id="261" r:id="rId4"/>
    <p:sldId id="301" r:id="rId5"/>
    <p:sldId id="258" r:id="rId6"/>
    <p:sldId id="263" r:id="rId7"/>
    <p:sldId id="297" r:id="rId8"/>
    <p:sldId id="298" r:id="rId9"/>
    <p:sldId id="257" r:id="rId10"/>
    <p:sldId id="267" r:id="rId11"/>
    <p:sldId id="268" r:id="rId12"/>
    <p:sldId id="302" r:id="rId13"/>
    <p:sldId id="275"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tiki" initials="k"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7B"/>
    <a:srgbClr val="92D050"/>
    <a:srgbClr val="BCE292"/>
    <a:srgbClr val="DAEFC3"/>
    <a:srgbClr val="00EA6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971" autoAdjust="0"/>
  </p:normalViewPr>
  <p:slideViewPr>
    <p:cSldViewPr snapToGrid="0">
      <p:cViewPr>
        <p:scale>
          <a:sx n="66" d="100"/>
          <a:sy n="66" d="100"/>
        </p:scale>
        <p:origin x="-678" y="-7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9AA04-C83B-4857-8D3B-932D9DA62841}" type="datetimeFigureOut">
              <a:rPr lang="en-US" smtClean="0"/>
              <a:t>5/11/2015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4F74F-6F1F-4F12-8221-C173A62F7F30}" type="slidenum">
              <a:rPr lang="en-US" smtClean="0"/>
              <a:t>‹#›</a:t>
            </a:fld>
            <a:endParaRPr lang="en-US" dirty="0"/>
          </a:p>
        </p:txBody>
      </p:sp>
    </p:spTree>
    <p:extLst>
      <p:ext uri="{BB962C8B-B14F-4D97-AF65-F5344CB8AC3E}">
        <p14:creationId xmlns:p14="http://schemas.microsoft.com/office/powerpoint/2010/main" val="14781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1</a:t>
            </a:fld>
            <a:endParaRPr lang="en-US" dirty="0"/>
          </a:p>
        </p:txBody>
      </p:sp>
    </p:spTree>
    <p:extLst>
      <p:ext uri="{BB962C8B-B14F-4D97-AF65-F5344CB8AC3E}">
        <p14:creationId xmlns:p14="http://schemas.microsoft.com/office/powerpoint/2010/main" val="314751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Few WD</a:t>
            </a:r>
            <a:r>
              <a:rPr lang="en-US" baseline="0" dirty="0" smtClean="0"/>
              <a:t> are replacing before 100 yrs</a:t>
            </a:r>
          </a:p>
          <a:p>
            <a:pPr marL="228600" indent="-228600">
              <a:buAutoNum type="arabicPeriod"/>
            </a:pPr>
            <a:r>
              <a:rPr lang="en-US" baseline="0" dirty="0" smtClean="0"/>
              <a:t>many not keeping up</a:t>
            </a:r>
          </a:p>
          <a:p>
            <a:pPr marL="228600" indent="-228600">
              <a:buAutoNum type="arabicPeriod"/>
            </a:pPr>
            <a:r>
              <a:rPr lang="en-US" baseline="0" dirty="0" smtClean="0"/>
              <a:t>Many responding to breaks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10</a:t>
            </a:fld>
            <a:endParaRPr lang="en-US" dirty="0"/>
          </a:p>
        </p:txBody>
      </p:sp>
    </p:spTree>
    <p:extLst>
      <p:ext uri="{BB962C8B-B14F-4D97-AF65-F5344CB8AC3E}">
        <p14:creationId xmlns:p14="http://schemas.microsoft.com/office/powerpoint/2010/main" val="181668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11</a:t>
            </a:fld>
            <a:endParaRPr lang="en-US" dirty="0"/>
          </a:p>
        </p:txBody>
      </p:sp>
    </p:spTree>
    <p:extLst>
      <p:ext uri="{BB962C8B-B14F-4D97-AF65-F5344CB8AC3E}">
        <p14:creationId xmlns:p14="http://schemas.microsoft.com/office/powerpoint/2010/main" val="3124116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City A, if it were Los Angeles, would be losing 20,500,000</a:t>
            </a:r>
            <a:r>
              <a:rPr lang="en-US" baseline="0" dirty="0" smtClean="0"/>
              <a:t> gallons per day, every day with a 4.1% loss.  While Small MWC with 3000 connections and the same 4.1% real loss rate would be losing around 18,100 gallons per day.    But only 4 of the 10 could provide us with any documentation of their real losses.</a:t>
            </a:r>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12</a:t>
            </a:fld>
            <a:endParaRPr lang="en-US" dirty="0"/>
          </a:p>
        </p:txBody>
      </p:sp>
    </p:spTree>
    <p:extLst>
      <p:ext uri="{BB962C8B-B14F-4D97-AF65-F5344CB8AC3E}">
        <p14:creationId xmlns:p14="http://schemas.microsoft.com/office/powerpoint/2010/main" val="421488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Rated on seven different attributes that would make the water</a:t>
            </a:r>
            <a:r>
              <a:rPr lang="en-US" baseline="0" dirty="0" smtClean="0"/>
              <a:t> distribution system efficient.  Findings:  Large water retailers can do this better than small, and Mutual water companies, are on average the weakest.</a:t>
            </a:r>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13</a:t>
            </a:fld>
            <a:endParaRPr lang="en-US" dirty="0"/>
          </a:p>
        </p:txBody>
      </p:sp>
    </p:spTree>
    <p:extLst>
      <p:ext uri="{BB962C8B-B14F-4D97-AF65-F5344CB8AC3E}">
        <p14:creationId xmlns:p14="http://schemas.microsoft.com/office/powerpoint/2010/main" val="1130257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CWF: la – 1. local water, fragmented, small is bad</a:t>
            </a:r>
          </a:p>
          <a:p>
            <a:r>
              <a:rPr lang="en-US" dirty="0" smtClean="0"/>
              <a:t>2. Influencing legislation</a:t>
            </a:r>
          </a:p>
          <a:p>
            <a:r>
              <a:rPr lang="en-US" dirty="0" smtClean="0"/>
              <a:t>3. More work to do:</a:t>
            </a:r>
            <a:r>
              <a:rPr lang="en-US" baseline="0" dirty="0" smtClean="0"/>
              <a:t> work on the retailers side: especially small ones</a:t>
            </a:r>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14</a:t>
            </a:fld>
            <a:endParaRPr lang="en-US" dirty="0"/>
          </a:p>
        </p:txBody>
      </p:sp>
    </p:spTree>
    <p:extLst>
      <p:ext uri="{BB962C8B-B14F-4D97-AF65-F5344CB8AC3E}">
        <p14:creationId xmlns:p14="http://schemas.microsoft.com/office/powerpoint/2010/main" val="96088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overcome finger pointing and create</a:t>
            </a:r>
            <a:r>
              <a:rPr lang="en-US" baseline="0" dirty="0" smtClean="0"/>
              <a:t> a sense that we are all in this together.</a:t>
            </a:r>
          </a:p>
          <a:p>
            <a:r>
              <a:rPr lang="en-US" baseline="0" dirty="0" smtClean="0"/>
              <a:t>Need to give the consumer better info about their water use, and how much they need to reduce, and how to do it.</a:t>
            </a:r>
          </a:p>
          <a:p>
            <a:r>
              <a:rPr lang="en-US" baseline="0" dirty="0" smtClean="0"/>
              <a:t>Need to strengthen the sometimes really inadequate capacity of many water retailers to communicate with their customers effectively and deliver conservation services.</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2</a:t>
            </a:fld>
            <a:endParaRPr lang="en-US" dirty="0"/>
          </a:p>
        </p:txBody>
      </p:sp>
    </p:spTree>
    <p:extLst>
      <p:ext uri="{BB962C8B-B14F-4D97-AF65-F5344CB8AC3E}">
        <p14:creationId xmlns:p14="http://schemas.microsoft.com/office/powerpoint/2010/main" val="57516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3</a:t>
            </a:fld>
            <a:endParaRPr lang="en-US" dirty="0"/>
          </a:p>
        </p:txBody>
      </p:sp>
    </p:spTree>
    <p:extLst>
      <p:ext uri="{BB962C8B-B14F-4D97-AF65-F5344CB8AC3E}">
        <p14:creationId xmlns:p14="http://schemas.microsoft.com/office/powerpoint/2010/main" val="305559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neighborhood</a:t>
            </a:r>
            <a:r>
              <a:rPr lang="en-US" baseline="0" dirty="0" smtClean="0"/>
              <a:t> in Hollywood– four years of leaks/breaks.   This is not particular to Los Angeles, but it was one of the two places we know map these. </a:t>
            </a:r>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4</a:t>
            </a:fld>
            <a:endParaRPr lang="en-US" dirty="0"/>
          </a:p>
        </p:txBody>
      </p:sp>
    </p:spTree>
    <p:extLst>
      <p:ext uri="{BB962C8B-B14F-4D97-AF65-F5344CB8AC3E}">
        <p14:creationId xmlns:p14="http://schemas.microsoft.com/office/powerpoint/2010/main" val="115760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5</a:t>
            </a:fld>
            <a:endParaRPr lang="en-US" dirty="0"/>
          </a:p>
        </p:txBody>
      </p:sp>
    </p:spTree>
    <p:extLst>
      <p:ext uri="{BB962C8B-B14F-4D97-AF65-F5344CB8AC3E}">
        <p14:creationId xmlns:p14="http://schemas.microsoft.com/office/powerpoint/2010/main" val="37349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6</a:t>
            </a:fld>
            <a:endParaRPr lang="en-US" dirty="0"/>
          </a:p>
        </p:txBody>
      </p:sp>
    </p:spTree>
    <p:extLst>
      <p:ext uri="{BB962C8B-B14F-4D97-AF65-F5344CB8AC3E}">
        <p14:creationId xmlns:p14="http://schemas.microsoft.com/office/powerpoint/2010/main" val="242270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35% cite for manual, % distorts, efficiency not a big topic among water retailers</a:t>
            </a:r>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7</a:t>
            </a:fld>
            <a:endParaRPr lang="en-US" dirty="0"/>
          </a:p>
        </p:txBody>
      </p:sp>
    </p:spTree>
    <p:extLst>
      <p:ext uri="{BB962C8B-B14F-4D97-AF65-F5344CB8AC3E}">
        <p14:creationId xmlns:p14="http://schemas.microsoft.com/office/powerpoint/2010/main" val="176311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Sampled across</a:t>
            </a:r>
            <a:r>
              <a:rPr lang="en-US" baseline="0" dirty="0" smtClean="0"/>
              <a:t> urban LA by type, sub-region and size of water retailer</a:t>
            </a:r>
          </a:p>
          <a:p>
            <a:r>
              <a:rPr lang="en-US" baseline="0" dirty="0" smtClean="0"/>
              <a:t>Contacted 19 water retailers to get 10 interviews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8</a:t>
            </a:fld>
            <a:endParaRPr lang="en-US" dirty="0"/>
          </a:p>
        </p:txBody>
      </p:sp>
    </p:spTree>
    <p:extLst>
      <p:ext uri="{BB962C8B-B14F-4D97-AF65-F5344CB8AC3E}">
        <p14:creationId xmlns:p14="http://schemas.microsoft.com/office/powerpoint/2010/main" val="195394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three thousand</a:t>
            </a:r>
            <a:r>
              <a:rPr lang="en-US" baseline="0" dirty="0" smtClean="0"/>
              <a:t> water retailers statewide.</a:t>
            </a:r>
          </a:p>
          <a:p>
            <a:r>
              <a:rPr lang="en-US" baseline="0" dirty="0" smtClean="0"/>
              <a:t>LA County 228 systems ranging from many that serve one use to the LADWP that serves several million.  Irrigation districts, mutual water companies, independently owned water utilities under the PUC, several kinds of county water districts, special districts created by the Legislature and over 40 cities with water departments or utilities</a:t>
            </a:r>
          </a:p>
          <a:p>
            <a:endParaRPr lang="en-US" dirty="0"/>
          </a:p>
        </p:txBody>
      </p:sp>
      <p:sp>
        <p:nvSpPr>
          <p:cNvPr id="4" name="Slide Number Placeholder 3"/>
          <p:cNvSpPr>
            <a:spLocks noGrp="1"/>
          </p:cNvSpPr>
          <p:nvPr>
            <p:ph type="sldNum" sz="quarter" idx="10"/>
          </p:nvPr>
        </p:nvSpPr>
        <p:spPr/>
        <p:txBody>
          <a:bodyPr/>
          <a:lstStyle/>
          <a:p>
            <a:fld id="{8C24F74F-6F1F-4F12-8221-C173A62F7F30}" type="slidenum">
              <a:rPr lang="en-US" smtClean="0"/>
              <a:t>9</a:t>
            </a:fld>
            <a:endParaRPr lang="en-US" dirty="0"/>
          </a:p>
        </p:txBody>
      </p:sp>
    </p:spTree>
    <p:extLst>
      <p:ext uri="{BB962C8B-B14F-4D97-AF65-F5344CB8AC3E}">
        <p14:creationId xmlns:p14="http://schemas.microsoft.com/office/powerpoint/2010/main" val="11106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3980731361"/>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389797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3771154000"/>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68"/>
            <a:ext cx="12192000" cy="1325563"/>
          </a:xfrm>
          <a:solidFill>
            <a:srgbClr val="92D050">
              <a:alpha val="89020"/>
            </a:srgbClr>
          </a:solidFill>
        </p:spPr>
        <p:txBody>
          <a:bodyPr/>
          <a:lstStyle>
            <a:lvl1pPr marL="682625" indent="0" algn="l">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249999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510749150"/>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424723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159225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287787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288446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383266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316B2-63BE-4D76-AD44-36D4B5079E30}" type="datetimeFigureOut">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73EE8-C32E-4BC9-8E3F-9AC41D377D36}" type="slidenum">
              <a:rPr lang="en-US" smtClean="0"/>
              <a:t>‹#›</a:t>
            </a:fld>
            <a:endParaRPr lang="en-US" dirty="0"/>
          </a:p>
        </p:txBody>
      </p:sp>
    </p:spTree>
    <p:extLst>
      <p:ext uri="{BB962C8B-B14F-4D97-AF65-F5344CB8AC3E}">
        <p14:creationId xmlns:p14="http://schemas.microsoft.com/office/powerpoint/2010/main" val="361306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316B2-63BE-4D76-AD44-36D4B5079E30}" type="datetimeFigureOut">
              <a:rPr lang="en-US" smtClean="0"/>
              <a:t>5/11/2015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73EE8-C32E-4BC9-8E3F-9AC41D377D36}" type="slidenum">
              <a:rPr lang="en-US" smtClean="0"/>
              <a:t>‹#›</a:t>
            </a:fld>
            <a:endParaRPr lang="en-US" dirty="0"/>
          </a:p>
        </p:txBody>
      </p:sp>
    </p:spTree>
    <p:extLst>
      <p:ext uri="{BB962C8B-B14F-4D97-AF65-F5344CB8AC3E}">
        <p14:creationId xmlns:p14="http://schemas.microsoft.com/office/powerpoint/2010/main" val="104031324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64342"/>
            <a:ext cx="12191999" cy="2715295"/>
          </a:xfrm>
          <a:solidFill>
            <a:srgbClr val="92D050">
              <a:alpha val="89020"/>
            </a:srgbClr>
          </a:solidFill>
          <a:effectLst>
            <a:softEdge rad="31750"/>
          </a:effectLst>
        </p:spPr>
        <p:txBody>
          <a:bodyPr>
            <a:noAutofit/>
          </a:bodyPr>
          <a:lstStyle/>
          <a:p>
            <a:pPr>
              <a:lnSpc>
                <a:spcPct val="100000"/>
              </a:lnSpc>
            </a:pPr>
            <a:r>
              <a:rPr lang="en-US" sz="4800" dirty="0" smtClean="0"/>
              <a:t>Responses to the Drought</a:t>
            </a:r>
            <a:br>
              <a:rPr lang="en-US" sz="4800" dirty="0" smtClean="0"/>
            </a:br>
            <a:r>
              <a:rPr lang="en-US" sz="4800" dirty="0" smtClean="0"/>
              <a:t>What Else Might Be Done?  </a:t>
            </a:r>
            <a:endParaRPr lang="en-US" sz="3600" i="1" dirty="0"/>
          </a:p>
        </p:txBody>
      </p:sp>
      <p:sp>
        <p:nvSpPr>
          <p:cNvPr id="3" name="Subtitle 2"/>
          <p:cNvSpPr>
            <a:spLocks noGrp="1"/>
          </p:cNvSpPr>
          <p:nvPr>
            <p:ph type="subTitle" idx="1"/>
          </p:nvPr>
        </p:nvSpPr>
        <p:spPr>
          <a:xfrm>
            <a:off x="-1" y="4391147"/>
            <a:ext cx="12191999" cy="1197692"/>
          </a:xfrm>
          <a:noFill/>
        </p:spPr>
        <p:txBody>
          <a:bodyPr>
            <a:normAutofit/>
          </a:bodyPr>
          <a:lstStyle/>
          <a:p>
            <a:r>
              <a:rPr lang="en-US" sz="3200" dirty="0" smtClean="0">
                <a:latin typeface="+mj-lt"/>
              </a:rPr>
              <a:t>Dr. Kartiki Naik and Madelyn Glickfeld</a:t>
            </a:r>
          </a:p>
          <a:p>
            <a:r>
              <a:rPr lang="en-US" sz="3200" dirty="0" smtClean="0">
                <a:latin typeface="+mj-lt"/>
              </a:rPr>
              <a:t>Director, UCLA Water Resources Group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536" y="217424"/>
            <a:ext cx="6662928" cy="1103376"/>
          </a:xfrm>
          <a:prstGeom prst="rect">
            <a:avLst/>
          </a:prstGeom>
        </p:spPr>
      </p:pic>
    </p:spTree>
    <p:extLst>
      <p:ext uri="{BB962C8B-B14F-4D97-AF65-F5344CB8AC3E}">
        <p14:creationId xmlns:p14="http://schemas.microsoft.com/office/powerpoint/2010/main" val="863036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Work\IoES\Water Efficiency\Paper\Figures\Fig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82" y="1828800"/>
            <a:ext cx="8945533" cy="5029200"/>
          </a:xfrm>
          <a:prstGeom prst="rect">
            <a:avLst/>
          </a:prstGeom>
          <a:noFill/>
          <a:ln>
            <a:noFill/>
          </a:ln>
        </p:spPr>
      </p:pic>
      <p:sp>
        <p:nvSpPr>
          <p:cNvPr id="14" name="TextBox 13"/>
          <p:cNvSpPr txBox="1"/>
          <p:nvPr/>
        </p:nvSpPr>
        <p:spPr>
          <a:xfrm>
            <a:off x="8799250" y="4835937"/>
            <a:ext cx="2970609" cy="646331"/>
          </a:xfrm>
          <a:prstGeom prst="rect">
            <a:avLst/>
          </a:prstGeom>
          <a:noFill/>
        </p:spPr>
        <p:txBody>
          <a:bodyPr wrap="square" rtlCol="0">
            <a:spAutoFit/>
          </a:bodyPr>
          <a:lstStyle/>
          <a:p>
            <a:r>
              <a:rPr lang="en-US" dirty="0" smtClean="0">
                <a:solidFill>
                  <a:schemeClr val="accent2"/>
                </a:solidFill>
              </a:rPr>
              <a:t>Most breaks in the city of LA occur here</a:t>
            </a:r>
            <a:endParaRPr lang="en-US" dirty="0">
              <a:solidFill>
                <a:schemeClr val="accent2"/>
              </a:solidFill>
            </a:endParaRPr>
          </a:p>
        </p:txBody>
      </p:sp>
      <p:sp>
        <p:nvSpPr>
          <p:cNvPr id="2" name="Title 1"/>
          <p:cNvSpPr>
            <a:spLocks noGrp="1"/>
          </p:cNvSpPr>
          <p:nvPr>
            <p:ph type="title"/>
          </p:nvPr>
        </p:nvSpPr>
        <p:spPr/>
        <p:txBody>
          <a:bodyPr/>
          <a:lstStyle/>
          <a:p>
            <a:r>
              <a:rPr lang="en-US" dirty="0" smtClean="0"/>
              <a:t>Pipe Replacement</a:t>
            </a:r>
            <a:endParaRPr lang="en-US" dirty="0"/>
          </a:p>
        </p:txBody>
      </p:sp>
      <p:sp>
        <p:nvSpPr>
          <p:cNvPr id="4" name="TextBox 3"/>
          <p:cNvSpPr txBox="1"/>
          <p:nvPr/>
        </p:nvSpPr>
        <p:spPr>
          <a:xfrm>
            <a:off x="6724364" y="1596857"/>
            <a:ext cx="1898918" cy="400110"/>
          </a:xfrm>
          <a:prstGeom prst="rect">
            <a:avLst/>
          </a:prstGeom>
          <a:noFill/>
        </p:spPr>
        <p:txBody>
          <a:bodyPr wrap="none" rtlCol="0">
            <a:spAutoFit/>
          </a:bodyPr>
          <a:lstStyle/>
          <a:p>
            <a:r>
              <a:rPr lang="en-US" sz="2000" dirty="0" smtClean="0"/>
              <a:t>Sample size = 10</a:t>
            </a:r>
            <a:endParaRPr lang="en-US" sz="2000" dirty="0"/>
          </a:p>
        </p:txBody>
      </p:sp>
      <p:sp>
        <p:nvSpPr>
          <p:cNvPr id="5" name="TextBox 4"/>
          <p:cNvSpPr txBox="1"/>
          <p:nvPr/>
        </p:nvSpPr>
        <p:spPr>
          <a:xfrm>
            <a:off x="8669848" y="4698778"/>
            <a:ext cx="2970609" cy="646331"/>
          </a:xfrm>
          <a:prstGeom prst="rect">
            <a:avLst/>
          </a:prstGeom>
          <a:noFill/>
        </p:spPr>
        <p:txBody>
          <a:bodyPr wrap="square" rtlCol="0">
            <a:spAutoFit/>
          </a:bodyPr>
          <a:lstStyle/>
          <a:p>
            <a:r>
              <a:rPr lang="en-US" dirty="0" smtClean="0">
                <a:solidFill>
                  <a:schemeClr val="accent2"/>
                </a:solidFill>
              </a:rPr>
              <a:t>The UCLA main break happened here!</a:t>
            </a:r>
            <a:endParaRPr lang="en-US" dirty="0">
              <a:solidFill>
                <a:schemeClr val="accent2"/>
              </a:solidFill>
            </a:endParaRPr>
          </a:p>
        </p:txBody>
      </p:sp>
      <p:cxnSp>
        <p:nvCxnSpPr>
          <p:cNvPr id="7" name="Straight Arrow Connector 6"/>
          <p:cNvCxnSpPr/>
          <p:nvPr/>
        </p:nvCxnSpPr>
        <p:spPr>
          <a:xfrm>
            <a:off x="783771" y="5021944"/>
            <a:ext cx="7663543" cy="0"/>
          </a:xfrm>
          <a:prstGeom prst="straightConnector1">
            <a:avLst/>
          </a:prstGeom>
          <a:ln w="28575">
            <a:solidFill>
              <a:schemeClr val="accent2"/>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47314" y="5021943"/>
            <a:ext cx="0" cy="27432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p:cNvCxnSpPr>
          <p:nvPr/>
        </p:nvCxnSpPr>
        <p:spPr>
          <a:xfrm flipH="1" flipV="1">
            <a:off x="8447314" y="5159102"/>
            <a:ext cx="351936"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730394" y="6618801"/>
            <a:ext cx="4461606" cy="307777"/>
          </a:xfrm>
          <a:prstGeom prst="rect">
            <a:avLst/>
          </a:prstGeom>
        </p:spPr>
        <p:txBody>
          <a:bodyPr wrap="none">
            <a:spAutoFit/>
          </a:bodyPr>
          <a:lstStyle/>
          <a:p>
            <a:r>
              <a:rPr lang="en-US" sz="1400" dirty="0"/>
              <a:t>http://graphics.latimes.com/la-aging-water-infrastructure/</a:t>
            </a:r>
          </a:p>
        </p:txBody>
      </p:sp>
      <p:sp>
        <p:nvSpPr>
          <p:cNvPr id="6" name="Rectangle 5"/>
          <p:cNvSpPr/>
          <p:nvPr/>
        </p:nvSpPr>
        <p:spPr>
          <a:xfrm>
            <a:off x="838200" y="5056233"/>
            <a:ext cx="7479712" cy="228600"/>
          </a:xfrm>
          <a:prstGeom prst="rect">
            <a:avLst/>
          </a:prstGeom>
          <a:solidFill>
            <a:srgbClr val="ED7D31">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178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5" grpId="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Breaks and Losses - 2013</a:t>
            </a:r>
            <a:endParaRPr lang="en-US" dirty="0"/>
          </a:p>
        </p:txBody>
      </p:sp>
      <p:pic>
        <p:nvPicPr>
          <p:cNvPr id="3" name="Picture 2" descr="C:\Work\IoES\Water Efficiency\Paper\Figures\Fig 5.png"/>
          <p:cNvPicPr>
            <a:picLocks noChangeAspect="1"/>
          </p:cNvPicPr>
          <p:nvPr/>
        </p:nvPicPr>
        <p:blipFill rotWithShape="1">
          <a:blip r:embed="rId3">
            <a:extLst>
              <a:ext uri="{28A0092B-C50C-407E-A947-70E740481C1C}">
                <a14:useLocalDpi xmlns:a14="http://schemas.microsoft.com/office/drawing/2010/main" val="0"/>
              </a:ext>
            </a:extLst>
          </a:blip>
          <a:srcRect l="9701" r="10277"/>
          <a:stretch/>
        </p:blipFill>
        <p:spPr bwMode="auto">
          <a:xfrm>
            <a:off x="2194892" y="1645920"/>
            <a:ext cx="7413596" cy="521208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8669848" y="1828800"/>
            <a:ext cx="1898918" cy="400110"/>
          </a:xfrm>
          <a:prstGeom prst="rect">
            <a:avLst/>
          </a:prstGeom>
          <a:noFill/>
        </p:spPr>
        <p:txBody>
          <a:bodyPr wrap="none" rtlCol="0">
            <a:spAutoFit/>
          </a:bodyPr>
          <a:lstStyle/>
          <a:p>
            <a:r>
              <a:rPr lang="en-US" sz="2000" dirty="0" smtClean="0"/>
              <a:t>Sample size = 10</a:t>
            </a:r>
            <a:endParaRPr lang="en-US" sz="2000" dirty="0"/>
          </a:p>
        </p:txBody>
      </p:sp>
      <p:cxnSp>
        <p:nvCxnSpPr>
          <p:cNvPr id="6" name="Straight Arrow Connector 5"/>
          <p:cNvCxnSpPr/>
          <p:nvPr/>
        </p:nvCxnSpPr>
        <p:spPr>
          <a:xfrm>
            <a:off x="5452110" y="4011930"/>
            <a:ext cx="0" cy="628650"/>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141087" y="4474958"/>
            <a:ext cx="0" cy="628650"/>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13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Water Loss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0887677"/>
              </p:ext>
            </p:extLst>
          </p:nvPr>
        </p:nvGraphicFramePr>
        <p:xfrm>
          <a:off x="1970690" y="1712893"/>
          <a:ext cx="8410028" cy="4719320"/>
        </p:xfrm>
        <a:graphic>
          <a:graphicData uri="http://schemas.openxmlformats.org/drawingml/2006/table">
            <a:tbl>
              <a:tblPr firstRow="1" bandRow="1">
                <a:tableStyleId>{68D230F3-CF80-4859-8CE7-A43EE81993B5}</a:tableStyleId>
              </a:tblPr>
              <a:tblGrid>
                <a:gridCol w="2837794"/>
                <a:gridCol w="2065282"/>
                <a:gridCol w="2159876"/>
                <a:gridCol w="1347076"/>
              </a:tblGrid>
              <a:tr h="370840">
                <a:tc>
                  <a:txBody>
                    <a:bodyPr/>
                    <a:lstStyle/>
                    <a:p>
                      <a:r>
                        <a:rPr lang="en-US" dirty="0" smtClean="0"/>
                        <a:t>Sample</a:t>
                      </a:r>
                      <a:r>
                        <a:rPr lang="en-US" baseline="0" dirty="0" smtClean="0"/>
                        <a:t> </a:t>
                      </a:r>
                      <a:r>
                        <a:rPr lang="en-US" dirty="0" smtClean="0"/>
                        <a:t>Retailer</a:t>
                      </a:r>
                      <a:endParaRPr lang="en-US" dirty="0"/>
                    </a:p>
                  </a:txBody>
                  <a:tcPr/>
                </a:tc>
                <a:tc>
                  <a:txBody>
                    <a:bodyPr/>
                    <a:lstStyle/>
                    <a:p>
                      <a:r>
                        <a:rPr lang="en-US" dirty="0" smtClean="0"/>
                        <a:t>Real Losses (%)</a:t>
                      </a:r>
                      <a:endParaRPr lang="en-US" dirty="0"/>
                    </a:p>
                  </a:txBody>
                  <a:tcPr/>
                </a:tc>
                <a:tc>
                  <a:txBody>
                    <a:bodyPr/>
                    <a:lstStyle/>
                    <a:p>
                      <a:r>
                        <a:rPr lang="en-US" dirty="0" smtClean="0"/>
                        <a:t>Unaccounted for water (%)</a:t>
                      </a:r>
                      <a:endParaRPr lang="en-US" dirty="0"/>
                    </a:p>
                  </a:txBody>
                  <a:tcPr/>
                </a:tc>
                <a:tc>
                  <a:txBody>
                    <a:bodyPr/>
                    <a:lstStyle/>
                    <a:p>
                      <a:r>
                        <a:rPr lang="en-US" dirty="0" smtClean="0"/>
                        <a:t>Verification</a:t>
                      </a:r>
                      <a:endParaRPr lang="en-US" dirty="0"/>
                    </a:p>
                  </a:txBody>
                  <a:tcPr/>
                </a:tc>
              </a:tr>
              <a:tr h="370840">
                <a:tc>
                  <a:txBody>
                    <a:bodyPr/>
                    <a:lstStyle/>
                    <a:p>
                      <a:r>
                        <a:rPr lang="en-US" dirty="0" smtClean="0"/>
                        <a:t>Large City C</a:t>
                      </a:r>
                      <a:endParaRPr lang="en-US" dirty="0"/>
                    </a:p>
                  </a:txBody>
                  <a:tcPr/>
                </a:tc>
                <a:tc>
                  <a:txBody>
                    <a:bodyPr/>
                    <a:lstStyle/>
                    <a:p>
                      <a:r>
                        <a:rPr lang="en-US" dirty="0" smtClean="0"/>
                        <a:t>Not measured</a:t>
                      </a:r>
                      <a:endParaRPr lang="en-US" dirty="0"/>
                    </a:p>
                  </a:txBody>
                  <a:tcPr/>
                </a:tc>
                <a:tc>
                  <a:txBody>
                    <a:bodyPr/>
                    <a:lstStyle/>
                    <a:p>
                      <a:r>
                        <a:rPr lang="en-US" dirty="0" smtClean="0"/>
                        <a:t>2.8 %</a:t>
                      </a:r>
                      <a:endParaRPr lang="en-US" dirty="0"/>
                    </a:p>
                  </a:txBody>
                  <a:tcPr/>
                </a:tc>
                <a:tc>
                  <a:txBody>
                    <a:bodyPr/>
                    <a:lstStyle/>
                    <a:p>
                      <a:r>
                        <a:rPr lang="en-US" dirty="0" smtClean="0"/>
                        <a:t>No</a:t>
                      </a:r>
                      <a:endParaRPr lang="en-US" dirty="0"/>
                    </a:p>
                  </a:txBody>
                  <a:tcPr/>
                </a:tc>
              </a:tr>
              <a:tr h="370840">
                <a:tc>
                  <a:txBody>
                    <a:bodyPr/>
                    <a:lstStyle/>
                    <a:p>
                      <a:r>
                        <a:rPr lang="en-US" dirty="0" smtClean="0"/>
                        <a:t>Large City B</a:t>
                      </a:r>
                      <a:endParaRPr lang="en-US" dirty="0"/>
                    </a:p>
                  </a:txBody>
                  <a:tcPr/>
                </a:tc>
                <a:tc>
                  <a:txBody>
                    <a:bodyPr/>
                    <a:lstStyle/>
                    <a:p>
                      <a:r>
                        <a:rPr lang="en-US" dirty="0" smtClean="0"/>
                        <a:t>3.4</a:t>
                      </a:r>
                      <a:r>
                        <a:rPr lang="en-US" baseline="0" dirty="0" smtClean="0"/>
                        <a:t> %</a:t>
                      </a:r>
                      <a:endParaRPr lang="en-US" dirty="0"/>
                    </a:p>
                  </a:txBody>
                  <a:tcPr/>
                </a:tc>
                <a:tc>
                  <a:txBody>
                    <a:bodyPr/>
                    <a:lstStyle/>
                    <a:p>
                      <a:r>
                        <a:rPr lang="en-US" dirty="0" smtClean="0"/>
                        <a:t>4.5 %</a:t>
                      </a:r>
                      <a:endParaRPr lang="en-US" dirty="0"/>
                    </a:p>
                  </a:txBody>
                  <a:tcPr/>
                </a:tc>
                <a:tc>
                  <a:txBody>
                    <a:bodyPr/>
                    <a:lstStyle/>
                    <a:p>
                      <a:r>
                        <a:rPr lang="en-US" dirty="0" smtClean="0"/>
                        <a:t>Yes</a:t>
                      </a:r>
                      <a:endParaRPr lang="en-US" dirty="0"/>
                    </a:p>
                  </a:txBody>
                  <a:tcPr/>
                </a:tc>
              </a:tr>
              <a:tr h="370840">
                <a:tc>
                  <a:txBody>
                    <a:bodyPr/>
                    <a:lstStyle/>
                    <a:p>
                      <a:r>
                        <a:rPr lang="en-US" dirty="0" smtClean="0"/>
                        <a:t>Large City A</a:t>
                      </a:r>
                      <a:endParaRPr lang="en-US" dirty="0"/>
                    </a:p>
                  </a:txBody>
                  <a:tcPr/>
                </a:tc>
                <a:tc>
                  <a:txBody>
                    <a:bodyPr/>
                    <a:lstStyle/>
                    <a:p>
                      <a:r>
                        <a:rPr lang="en-US" dirty="0" smtClean="0"/>
                        <a:t>4.1 %</a:t>
                      </a:r>
                      <a:endParaRPr lang="en-US" dirty="0"/>
                    </a:p>
                  </a:txBody>
                  <a:tcPr/>
                </a:tc>
                <a:tc>
                  <a:txBody>
                    <a:bodyPr/>
                    <a:lstStyle/>
                    <a:p>
                      <a:r>
                        <a:rPr lang="en-US" dirty="0" smtClean="0"/>
                        <a:t>Measures</a:t>
                      </a:r>
                      <a:r>
                        <a:rPr lang="en-US" baseline="0" dirty="0" smtClean="0"/>
                        <a:t> real loss</a:t>
                      </a:r>
                      <a:endParaRPr lang="en-US" dirty="0"/>
                    </a:p>
                  </a:txBody>
                  <a:tcPr/>
                </a:tc>
                <a:tc>
                  <a:txBody>
                    <a:bodyPr/>
                    <a:lstStyle/>
                    <a:p>
                      <a:r>
                        <a:rPr lang="en-US" dirty="0" smtClean="0"/>
                        <a:t>Yes</a:t>
                      </a:r>
                      <a:endParaRPr lang="en-US" dirty="0"/>
                    </a:p>
                  </a:txBody>
                  <a:tcPr/>
                </a:tc>
              </a:tr>
              <a:tr h="370840">
                <a:tc>
                  <a:txBody>
                    <a:bodyPr/>
                    <a:lstStyle/>
                    <a:p>
                      <a:r>
                        <a:rPr lang="en-US" dirty="0" smtClean="0"/>
                        <a:t>Small MWC A</a:t>
                      </a:r>
                      <a:endParaRPr lang="en-US" dirty="0"/>
                    </a:p>
                  </a:txBody>
                  <a:tcPr/>
                </a:tc>
                <a:tc>
                  <a:txBody>
                    <a:bodyPr/>
                    <a:lstStyle/>
                    <a:p>
                      <a:r>
                        <a:rPr lang="en-US" dirty="0" smtClean="0"/>
                        <a:t>Not measured</a:t>
                      </a:r>
                      <a:endParaRPr lang="en-US" dirty="0"/>
                    </a:p>
                  </a:txBody>
                  <a:tcPr/>
                </a:tc>
                <a:tc>
                  <a:txBody>
                    <a:bodyPr/>
                    <a:lstStyle/>
                    <a:p>
                      <a:r>
                        <a:rPr lang="en-US" dirty="0" smtClean="0"/>
                        <a:t>3 %</a:t>
                      </a:r>
                    </a:p>
                  </a:txBody>
                  <a:tcPr/>
                </a:tc>
                <a:tc>
                  <a:txBody>
                    <a:bodyPr/>
                    <a:lstStyle/>
                    <a:p>
                      <a:r>
                        <a:rPr lang="en-US" dirty="0" smtClean="0"/>
                        <a:t>No</a:t>
                      </a:r>
                      <a:endParaRPr lang="en-US" dirty="0"/>
                    </a:p>
                  </a:txBody>
                  <a:tcPr/>
                </a:tc>
              </a:tr>
              <a:tr h="370840">
                <a:tc>
                  <a:txBody>
                    <a:bodyPr/>
                    <a:lstStyle/>
                    <a:p>
                      <a:r>
                        <a:rPr lang="en-US" dirty="0" smtClean="0"/>
                        <a:t>Small MWC B</a:t>
                      </a:r>
                      <a:endParaRPr lang="en-US" dirty="0"/>
                    </a:p>
                  </a:txBody>
                  <a:tcPr/>
                </a:tc>
                <a:tc>
                  <a:txBody>
                    <a:bodyPr/>
                    <a:lstStyle/>
                    <a:p>
                      <a:r>
                        <a:rPr lang="en-US" dirty="0" smtClean="0"/>
                        <a:t>Not measured</a:t>
                      </a:r>
                      <a:endParaRPr lang="en-US" dirty="0"/>
                    </a:p>
                  </a:txBody>
                  <a:tcPr/>
                </a:tc>
                <a:tc>
                  <a:txBody>
                    <a:bodyPr/>
                    <a:lstStyle/>
                    <a:p>
                      <a:r>
                        <a:rPr lang="en-US" dirty="0" smtClean="0"/>
                        <a:t>11.35 %</a:t>
                      </a:r>
                      <a:endParaRPr lang="en-US" dirty="0"/>
                    </a:p>
                  </a:txBody>
                  <a:tcPr/>
                </a:tc>
                <a:tc>
                  <a:txBody>
                    <a:bodyPr/>
                    <a:lstStyle/>
                    <a:p>
                      <a:r>
                        <a:rPr lang="en-US" dirty="0" smtClean="0"/>
                        <a:t>No</a:t>
                      </a:r>
                      <a:endParaRPr lang="en-US" dirty="0"/>
                    </a:p>
                  </a:txBody>
                  <a:tcPr/>
                </a:tc>
              </a:tr>
              <a:tr h="370840">
                <a:tc>
                  <a:txBody>
                    <a:bodyPr/>
                    <a:lstStyle/>
                    <a:p>
                      <a:r>
                        <a:rPr lang="en-US" dirty="0" smtClean="0"/>
                        <a:t>Large SD</a:t>
                      </a:r>
                      <a:endParaRPr lang="en-US" dirty="0"/>
                    </a:p>
                  </a:txBody>
                  <a:tcPr/>
                </a:tc>
                <a:tc>
                  <a:txBody>
                    <a:bodyPr/>
                    <a:lstStyle/>
                    <a:p>
                      <a:r>
                        <a:rPr lang="en-US" dirty="0" smtClean="0"/>
                        <a:t>4 %</a:t>
                      </a:r>
                      <a:endParaRPr lang="en-US" dirty="0"/>
                    </a:p>
                  </a:txBody>
                  <a:tcPr/>
                </a:tc>
                <a:tc>
                  <a:txBody>
                    <a:bodyPr/>
                    <a:lstStyle/>
                    <a:p>
                      <a:r>
                        <a:rPr lang="en-US" dirty="0" smtClean="0"/>
                        <a:t>Measures real loss</a:t>
                      </a:r>
                      <a:endParaRPr lang="en-US" dirty="0"/>
                    </a:p>
                  </a:txBody>
                  <a:tcPr/>
                </a:tc>
                <a:tc>
                  <a:txBody>
                    <a:bodyPr/>
                    <a:lstStyle/>
                    <a:p>
                      <a:r>
                        <a:rPr lang="en-US" dirty="0" smtClean="0"/>
                        <a:t>Yes</a:t>
                      </a:r>
                      <a:endParaRPr lang="en-US" dirty="0"/>
                    </a:p>
                  </a:txBody>
                  <a:tcPr/>
                </a:tc>
              </a:tr>
              <a:tr h="370840">
                <a:tc>
                  <a:txBody>
                    <a:bodyPr/>
                    <a:lstStyle/>
                    <a:p>
                      <a:r>
                        <a:rPr lang="en-US" dirty="0" smtClean="0"/>
                        <a:t>Large IOU A</a:t>
                      </a:r>
                      <a:endParaRPr lang="en-US" dirty="0"/>
                    </a:p>
                  </a:txBody>
                  <a:tcPr/>
                </a:tc>
                <a:tc>
                  <a:txBody>
                    <a:bodyPr/>
                    <a:lstStyle/>
                    <a:p>
                      <a:r>
                        <a:rPr lang="en-US" dirty="0" smtClean="0"/>
                        <a:t>No response</a:t>
                      </a:r>
                      <a:endParaRPr lang="en-US" dirty="0"/>
                    </a:p>
                  </a:txBody>
                  <a:tcPr/>
                </a:tc>
                <a:tc>
                  <a:txBody>
                    <a:bodyPr/>
                    <a:lstStyle/>
                    <a:p>
                      <a:r>
                        <a:rPr lang="en-US" dirty="0" smtClean="0"/>
                        <a:t>1 %</a:t>
                      </a:r>
                      <a:endParaRPr lang="en-US" dirty="0"/>
                    </a:p>
                  </a:txBody>
                  <a:tcPr/>
                </a:tc>
                <a:tc>
                  <a:txBody>
                    <a:bodyPr/>
                    <a:lstStyle/>
                    <a:p>
                      <a:r>
                        <a:rPr lang="en-US" dirty="0" smtClean="0"/>
                        <a:t>No</a:t>
                      </a:r>
                      <a:endParaRPr lang="en-US" dirty="0"/>
                    </a:p>
                  </a:txBody>
                  <a:tcPr/>
                </a:tc>
              </a:tr>
              <a:tr h="370840">
                <a:tc>
                  <a:txBody>
                    <a:bodyPr/>
                    <a:lstStyle/>
                    <a:p>
                      <a:r>
                        <a:rPr lang="en-US" dirty="0" smtClean="0"/>
                        <a:t>Small City B</a:t>
                      </a:r>
                      <a:endParaRPr lang="en-US" dirty="0"/>
                    </a:p>
                  </a:txBody>
                  <a:tcPr/>
                </a:tc>
                <a:tc>
                  <a:txBody>
                    <a:bodyPr/>
                    <a:lstStyle/>
                    <a:p>
                      <a:r>
                        <a:rPr lang="en-US" dirty="0" smtClean="0"/>
                        <a:t>No response</a:t>
                      </a:r>
                      <a:endParaRPr lang="en-US" dirty="0"/>
                    </a:p>
                  </a:txBody>
                  <a:tcPr/>
                </a:tc>
                <a:tc>
                  <a:txBody>
                    <a:bodyPr/>
                    <a:lstStyle/>
                    <a:p>
                      <a:r>
                        <a:rPr lang="en-US" dirty="0" smtClean="0"/>
                        <a:t>6.5 %</a:t>
                      </a:r>
                      <a:endParaRPr lang="en-US" dirty="0"/>
                    </a:p>
                  </a:txBody>
                  <a:tcPr/>
                </a:tc>
                <a:tc>
                  <a:txBody>
                    <a:bodyPr/>
                    <a:lstStyle/>
                    <a:p>
                      <a:r>
                        <a:rPr lang="en-US" dirty="0" smtClean="0"/>
                        <a:t>No</a:t>
                      </a:r>
                      <a:endParaRPr lang="en-US" dirty="0"/>
                    </a:p>
                  </a:txBody>
                  <a:tcPr/>
                </a:tc>
              </a:tr>
              <a:tr h="370840">
                <a:tc>
                  <a:txBody>
                    <a:bodyPr/>
                    <a:lstStyle/>
                    <a:p>
                      <a:r>
                        <a:rPr lang="en-US" dirty="0" smtClean="0"/>
                        <a:t>Large IOU B</a:t>
                      </a:r>
                      <a:endParaRPr lang="en-US" dirty="0"/>
                    </a:p>
                  </a:txBody>
                  <a:tcPr/>
                </a:tc>
                <a:tc>
                  <a:txBody>
                    <a:bodyPr/>
                    <a:lstStyle/>
                    <a:p>
                      <a:r>
                        <a:rPr lang="en-US" dirty="0" smtClean="0"/>
                        <a:t>4.02 %</a:t>
                      </a:r>
                      <a:endParaRPr lang="en-US" dirty="0"/>
                    </a:p>
                  </a:txBody>
                  <a:tcPr/>
                </a:tc>
                <a:tc>
                  <a:txBody>
                    <a:bodyPr/>
                    <a:lstStyle/>
                    <a:p>
                      <a:r>
                        <a:rPr lang="en-US" dirty="0" smtClean="0"/>
                        <a:t>Measures real loss</a:t>
                      </a:r>
                      <a:endParaRPr lang="en-US" dirty="0"/>
                    </a:p>
                  </a:txBody>
                  <a:tcPr/>
                </a:tc>
                <a:tc>
                  <a:txBody>
                    <a:bodyPr/>
                    <a:lstStyle/>
                    <a:p>
                      <a:r>
                        <a:rPr lang="en-US" dirty="0" smtClean="0"/>
                        <a:t>Yes</a:t>
                      </a:r>
                      <a:endParaRPr lang="en-US" dirty="0"/>
                    </a:p>
                  </a:txBody>
                  <a:tcPr/>
                </a:tc>
              </a:tr>
              <a:tr h="370840">
                <a:tc>
                  <a:txBody>
                    <a:bodyPr/>
                    <a:lstStyle/>
                    <a:p>
                      <a:r>
                        <a:rPr lang="en-US" dirty="0" smtClean="0"/>
                        <a:t>Small MWC C</a:t>
                      </a:r>
                      <a:endParaRPr lang="en-US" dirty="0"/>
                    </a:p>
                  </a:txBody>
                  <a:tcPr/>
                </a:tc>
                <a:tc>
                  <a:txBody>
                    <a:bodyPr/>
                    <a:lstStyle/>
                    <a:p>
                      <a:r>
                        <a:rPr lang="en-US" dirty="0" smtClean="0"/>
                        <a:t>No Response</a:t>
                      </a:r>
                      <a:endParaRPr lang="en-US" dirty="0"/>
                    </a:p>
                  </a:txBody>
                  <a:tcPr/>
                </a:tc>
                <a:tc>
                  <a:txBody>
                    <a:bodyPr/>
                    <a:lstStyle/>
                    <a:p>
                      <a:r>
                        <a:rPr lang="en-US" dirty="0" smtClean="0"/>
                        <a:t>No Response</a:t>
                      </a:r>
                      <a:endParaRPr lang="en-US" dirty="0"/>
                    </a:p>
                  </a:txBody>
                  <a:tcPr/>
                </a:tc>
                <a:tc>
                  <a:txBody>
                    <a:bodyPr/>
                    <a:lstStyle/>
                    <a:p>
                      <a:r>
                        <a:rPr lang="en-US" dirty="0" smtClean="0"/>
                        <a:t>No</a:t>
                      </a:r>
                      <a:endParaRPr lang="en-US" dirty="0"/>
                    </a:p>
                  </a:txBody>
                  <a:tcPr/>
                </a:tc>
              </a:tr>
              <a:tr h="370840">
                <a:tc>
                  <a:txBody>
                    <a:bodyPr/>
                    <a:lstStyle/>
                    <a:p>
                      <a:r>
                        <a:rPr lang="en-US" dirty="0" smtClean="0"/>
                        <a:t>Responders</a:t>
                      </a:r>
                      <a:endParaRPr lang="en-US" dirty="0"/>
                    </a:p>
                  </a:txBody>
                  <a:tcPr/>
                </a:tc>
                <a:tc>
                  <a:txBody>
                    <a:bodyPr/>
                    <a:lstStyle/>
                    <a:p>
                      <a:r>
                        <a:rPr lang="en-US" dirty="0" smtClean="0"/>
                        <a:t>7</a:t>
                      </a:r>
                      <a:r>
                        <a:rPr lang="en-US" baseline="0" dirty="0" smtClean="0"/>
                        <a:t> out of 10</a:t>
                      </a:r>
                      <a:endParaRPr lang="en-US" dirty="0"/>
                    </a:p>
                  </a:txBody>
                  <a:tcPr/>
                </a:tc>
                <a:tc>
                  <a:txBody>
                    <a:bodyPr/>
                    <a:lstStyle/>
                    <a:p>
                      <a:r>
                        <a:rPr lang="en-US" dirty="0" smtClean="0"/>
                        <a:t>9 out of 10</a:t>
                      </a:r>
                      <a:endParaRPr lang="en-US" dirty="0"/>
                    </a:p>
                  </a:txBody>
                  <a:tcPr/>
                </a:tc>
                <a:tc>
                  <a:txBody>
                    <a:bodyPr/>
                    <a:lstStyle/>
                    <a:p>
                      <a:r>
                        <a:rPr lang="en-US" b="1" dirty="0" smtClean="0">
                          <a:solidFill>
                            <a:srgbClr val="FF0000"/>
                          </a:solidFill>
                        </a:rPr>
                        <a:t>4 out of 10</a:t>
                      </a:r>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422722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Work\IoES\Water Efficiency\Paper\Figures\Performance sco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743" y="1097280"/>
            <a:ext cx="10246701" cy="5760720"/>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3569710931"/>
              </p:ext>
            </p:extLst>
          </p:nvPr>
        </p:nvGraphicFramePr>
        <p:xfrm>
          <a:off x="7267903" y="1161941"/>
          <a:ext cx="4808482" cy="880491"/>
        </p:xfrm>
        <a:graphic>
          <a:graphicData uri="http://schemas.openxmlformats.org/drawingml/2006/table">
            <a:tbl>
              <a:tblPr firstRow="1" firstCol="1" bandRow="1">
                <a:tableStyleId>{5940675A-B579-460E-94D1-54222C63F5DA}</a:tableStyleId>
              </a:tblPr>
              <a:tblGrid>
                <a:gridCol w="1349476"/>
                <a:gridCol w="1866690"/>
                <a:gridCol w="1592316"/>
              </a:tblGrid>
              <a:tr h="0">
                <a:tc>
                  <a:txBody>
                    <a:bodyPr/>
                    <a:lstStyle/>
                    <a:p>
                      <a:pPr marL="0" marR="0" algn="just">
                        <a:lnSpc>
                          <a:spcPct val="107000"/>
                        </a:lnSpc>
                        <a:spcBef>
                          <a:spcPts val="0"/>
                        </a:spcBef>
                        <a:spcAft>
                          <a:spcPts val="0"/>
                        </a:spcAft>
                        <a:tabLst>
                          <a:tab pos="57150" algn="l"/>
                        </a:tabLst>
                      </a:pPr>
                      <a:r>
                        <a:rPr lang="en-US" sz="1800" b="1" dirty="0" smtClean="0">
                          <a:effectLst/>
                        </a:rPr>
                        <a:t>Results</a:t>
                      </a:r>
                      <a:endParaRPr lang="en-US" sz="18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7000"/>
                        </a:lnSpc>
                        <a:spcBef>
                          <a:spcPts val="0"/>
                        </a:spcBef>
                        <a:spcAft>
                          <a:spcPts val="0"/>
                        </a:spcAft>
                        <a:tabLst>
                          <a:tab pos="57150" algn="l"/>
                        </a:tabLst>
                      </a:pPr>
                      <a:r>
                        <a:rPr lang="en-US" sz="1800" b="1" dirty="0">
                          <a:effectLst/>
                        </a:rPr>
                        <a:t>Size</a:t>
                      </a:r>
                      <a:endParaRPr lang="en-US" sz="18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7000"/>
                        </a:lnSpc>
                        <a:spcBef>
                          <a:spcPts val="0"/>
                        </a:spcBef>
                        <a:spcAft>
                          <a:spcPts val="0"/>
                        </a:spcAft>
                        <a:tabLst>
                          <a:tab pos="57150" algn="l"/>
                        </a:tabLst>
                      </a:pPr>
                      <a:r>
                        <a:rPr lang="en-US" sz="1800" b="1" dirty="0">
                          <a:effectLst/>
                        </a:rPr>
                        <a:t>Type</a:t>
                      </a:r>
                      <a:endParaRPr lang="en-US" sz="18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0">
                <a:tc>
                  <a:txBody>
                    <a:bodyPr/>
                    <a:lstStyle/>
                    <a:p>
                      <a:pPr marL="0" marR="0" algn="just">
                        <a:lnSpc>
                          <a:spcPct val="107000"/>
                        </a:lnSpc>
                        <a:spcBef>
                          <a:spcPts val="0"/>
                        </a:spcBef>
                        <a:spcAft>
                          <a:spcPts val="0"/>
                        </a:spcAft>
                        <a:tabLst>
                          <a:tab pos="57150" algn="l"/>
                        </a:tabLst>
                      </a:pPr>
                      <a:r>
                        <a:rPr lang="en-US" sz="1800" dirty="0">
                          <a:effectLst/>
                        </a:rPr>
                        <a:t>Overall performance</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7000"/>
                        </a:lnSpc>
                        <a:spcBef>
                          <a:spcPts val="0"/>
                        </a:spcBef>
                        <a:spcAft>
                          <a:spcPts val="0"/>
                        </a:spcAft>
                        <a:tabLst>
                          <a:tab pos="57150" algn="l"/>
                        </a:tabLst>
                      </a:pPr>
                      <a:r>
                        <a:rPr lang="en-US" sz="1800" dirty="0">
                          <a:effectLst/>
                        </a:rPr>
                        <a:t>Large retailers (high, p=0.0034)</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7000"/>
                        </a:lnSpc>
                        <a:spcBef>
                          <a:spcPts val="0"/>
                        </a:spcBef>
                        <a:spcAft>
                          <a:spcPts val="0"/>
                        </a:spcAft>
                        <a:tabLst>
                          <a:tab pos="57150" algn="l"/>
                        </a:tabLst>
                      </a:pPr>
                      <a:r>
                        <a:rPr lang="en-US" sz="1800" dirty="0">
                          <a:effectLst/>
                        </a:rPr>
                        <a:t>MWCs </a:t>
                      </a:r>
                    </a:p>
                    <a:p>
                      <a:pPr marL="0" marR="0" algn="just">
                        <a:lnSpc>
                          <a:spcPct val="107000"/>
                        </a:lnSpc>
                        <a:spcBef>
                          <a:spcPts val="0"/>
                        </a:spcBef>
                        <a:spcAft>
                          <a:spcPts val="0"/>
                        </a:spcAft>
                        <a:tabLst>
                          <a:tab pos="57150" algn="l"/>
                        </a:tabLst>
                      </a:pPr>
                      <a:r>
                        <a:rPr lang="en-US" sz="1800" dirty="0">
                          <a:effectLst/>
                        </a:rPr>
                        <a:t>(low, p=0.0035)</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bl>
          </a:graphicData>
        </a:graphic>
      </p:graphicFrame>
      <p:sp>
        <p:nvSpPr>
          <p:cNvPr id="5" name="Title 4"/>
          <p:cNvSpPr>
            <a:spLocks noGrp="1"/>
          </p:cNvSpPr>
          <p:nvPr>
            <p:ph type="title"/>
          </p:nvPr>
        </p:nvSpPr>
        <p:spPr>
          <a:xfrm>
            <a:off x="838200" y="-26758"/>
            <a:ext cx="10515600" cy="1325563"/>
          </a:xfrm>
        </p:spPr>
        <p:txBody>
          <a:bodyPr/>
          <a:lstStyle/>
          <a:p>
            <a:r>
              <a:rPr lang="en-US" dirty="0" smtClean="0"/>
              <a:t>Overall Performance</a:t>
            </a:r>
            <a:endParaRPr lang="en-US" dirty="0"/>
          </a:p>
        </p:txBody>
      </p:sp>
    </p:spTree>
    <p:extLst>
      <p:ext uri="{BB962C8B-B14F-4D97-AF65-F5344CB8AC3E}">
        <p14:creationId xmlns:p14="http://schemas.microsoft.com/office/powerpoint/2010/main" val="3277462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Conclusions: SB 555 (Wolk and Pavley) + is needed!</a:t>
            </a:r>
            <a:endParaRPr lang="en-US" sz="4000"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dirty="0" smtClean="0"/>
              <a:t>Requires complete annual water loss audit based on AWWA methodology</a:t>
            </a:r>
          </a:p>
          <a:p>
            <a:pPr>
              <a:buFont typeface="Wingdings" panose="05000000000000000000" pitchFamily="2" charset="2"/>
              <a:buChar char="Ø"/>
            </a:pPr>
            <a:r>
              <a:rPr lang="en-US" dirty="0" smtClean="0"/>
              <a:t>Develop valid metrics for reporting based on new data coming in:  Uses volumes of water rather than percent.  Meter everything possible</a:t>
            </a:r>
          </a:p>
          <a:p>
            <a:pPr>
              <a:buFont typeface="Wingdings" panose="05000000000000000000" pitchFamily="2" charset="2"/>
              <a:buChar char="Ø"/>
            </a:pPr>
            <a:r>
              <a:rPr lang="en-US" dirty="0" smtClean="0"/>
              <a:t>State needs to make sure that retailers get information on water technology and technical assistance for water loss detection programs</a:t>
            </a:r>
          </a:p>
          <a:p>
            <a:pPr lvl="1"/>
            <a:r>
              <a:rPr lang="en-US" sz="2800" dirty="0" smtClean="0"/>
              <a:t>Varied </a:t>
            </a:r>
            <a:r>
              <a:rPr lang="en-US" sz="2800" dirty="0"/>
              <a:t>opinion of leak detection </a:t>
            </a:r>
            <a:r>
              <a:rPr lang="en-US" sz="2800" dirty="0" smtClean="0"/>
              <a:t>technology</a:t>
            </a:r>
          </a:p>
          <a:p>
            <a:pPr>
              <a:buFont typeface="Wingdings" panose="05000000000000000000" pitchFamily="2" charset="2"/>
              <a:buChar char="Ø"/>
            </a:pPr>
            <a:r>
              <a:rPr lang="en-US" dirty="0" smtClean="0"/>
              <a:t> Find a way for small water retailer to pool resources to improve water efficiency audits</a:t>
            </a:r>
          </a:p>
          <a:p>
            <a:pPr>
              <a:buFont typeface="Wingdings" panose="05000000000000000000" pitchFamily="2" charset="2"/>
              <a:buChar char="Ø"/>
            </a:pPr>
            <a:r>
              <a:rPr lang="en-US" dirty="0" smtClean="0"/>
              <a:t>Advocate for a Federal Local Public Water System Infrastructure Financing Bill to renew infrastructure.</a:t>
            </a:r>
          </a:p>
          <a:p>
            <a:endParaRPr lang="en-US" dirty="0" smtClean="0"/>
          </a:p>
          <a:p>
            <a:pPr marL="0" indent="0">
              <a:buNone/>
            </a:pPr>
            <a:endParaRPr lang="en-US" dirty="0" smtClean="0"/>
          </a:p>
          <a:p>
            <a:pPr lvl="1"/>
            <a:endParaRPr lang="en-US" dirty="0"/>
          </a:p>
        </p:txBody>
      </p:sp>
    </p:spTree>
    <p:extLst>
      <p:ext uri="{BB962C8B-B14F-4D97-AF65-F5344CB8AC3E}">
        <p14:creationId xmlns:p14="http://schemas.microsoft.com/office/powerpoint/2010/main" val="3409050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Ideas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b="1" dirty="0" smtClean="0"/>
              <a:t>Money for effective mass and local communications:</a:t>
            </a:r>
            <a:r>
              <a:rPr lang="en-US" dirty="0" smtClean="0"/>
              <a:t> Make a deeper impact on consumer behavior through effective communications that go beyond understanding the seriousness of the drought.. </a:t>
            </a:r>
          </a:p>
          <a:p>
            <a:endParaRPr lang="en-US" dirty="0"/>
          </a:p>
          <a:p>
            <a:pPr>
              <a:buFont typeface="Wingdings" panose="05000000000000000000" pitchFamily="2" charset="2"/>
              <a:buChar char="Ø"/>
            </a:pPr>
            <a:r>
              <a:rPr lang="en-US" b="1" dirty="0" smtClean="0"/>
              <a:t>Constitutional Amendment re 218:</a:t>
            </a:r>
            <a:r>
              <a:rPr lang="en-US" dirty="0" smtClean="0"/>
              <a:t>  Respond to the San Juan Capistrano Case:  by recognizing  water scarcity and the critical role of price on the volume of use.  Price is about more that cost, but value of a scarce resource.</a:t>
            </a:r>
          </a:p>
          <a:p>
            <a:endParaRPr lang="en-US" dirty="0"/>
          </a:p>
          <a:p>
            <a:pPr>
              <a:buFont typeface="Wingdings" panose="05000000000000000000" pitchFamily="2" charset="2"/>
              <a:buChar char="Ø"/>
            </a:pPr>
            <a:r>
              <a:rPr lang="en-US" b="1" dirty="0" smtClean="0"/>
              <a:t>Start now to make the water efficiency of water distribution and storage infrastructure an integral part of the water conservation program for all water agencies.</a:t>
            </a:r>
            <a:endParaRPr lang="en-US" b="1" dirty="0"/>
          </a:p>
        </p:txBody>
      </p:sp>
    </p:spTree>
    <p:extLst>
      <p:ext uri="{BB962C8B-B14F-4D97-AF65-F5344CB8AC3E}">
        <p14:creationId xmlns:p14="http://schemas.microsoft.com/office/powerpoint/2010/main" val="162917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tribktla.files.wordpress.com/2014/07/ucla-water-main-break-flooding-01.jpeg?w=7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125"/>
            <a:ext cx="10515600" cy="59133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11828" y="6488668"/>
            <a:ext cx="10080172" cy="246221"/>
          </a:xfrm>
          <a:prstGeom prst="rect">
            <a:avLst/>
          </a:prstGeom>
        </p:spPr>
        <p:txBody>
          <a:bodyPr wrap="square">
            <a:spAutoFit/>
          </a:bodyPr>
          <a:lstStyle/>
          <a:p>
            <a:pPr algn="r"/>
            <a:r>
              <a:rPr lang="en-US" sz="1000" dirty="0"/>
              <a:t>http://ktla.com/2014/07/29/water-main-break-in-westwood-prompts-flooding-of-streets-strands-people/</a:t>
            </a:r>
          </a:p>
        </p:txBody>
      </p:sp>
      <p:sp>
        <p:nvSpPr>
          <p:cNvPr id="5" name="TextBox 4"/>
          <p:cNvSpPr txBox="1"/>
          <p:nvPr/>
        </p:nvSpPr>
        <p:spPr>
          <a:xfrm>
            <a:off x="6058603" y="1510669"/>
            <a:ext cx="1754006"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10 million gallons</a:t>
            </a:r>
          </a:p>
        </p:txBody>
      </p:sp>
      <p:sp>
        <p:nvSpPr>
          <p:cNvPr id="9" name="TextBox 8"/>
          <p:cNvSpPr txBox="1"/>
          <p:nvPr/>
        </p:nvSpPr>
        <p:spPr>
          <a:xfrm>
            <a:off x="5730789" y="2065300"/>
            <a:ext cx="2409634"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2% of the daily use </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3.4 million customers</a:t>
            </a:r>
            <a:endParaRPr lang="en-US" sz="1600" dirty="0" smtClean="0">
              <a:latin typeface="Arial" panose="020B0604020202020204" pitchFamily="34" charset="0"/>
              <a:cs typeface="Arial" panose="020B0604020202020204" pitchFamily="34" charset="0"/>
            </a:endParaRPr>
          </a:p>
        </p:txBody>
      </p:sp>
      <p:sp>
        <p:nvSpPr>
          <p:cNvPr id="3" name="Rectangle 2"/>
          <p:cNvSpPr/>
          <p:nvPr/>
        </p:nvSpPr>
        <p:spPr>
          <a:xfrm>
            <a:off x="889002" y="4840204"/>
            <a:ext cx="6096000" cy="646331"/>
          </a:xfrm>
          <a:prstGeom prst="rect">
            <a:avLst/>
          </a:prstGeom>
          <a:solidFill>
            <a:schemeClr val="bg1">
              <a:lumMod val="95000"/>
            </a:schemeClr>
          </a:solidFill>
          <a:effectLst>
            <a:softEdge rad="63500"/>
          </a:effectLst>
        </p:spPr>
        <p:txBody>
          <a:bodyPr>
            <a:spAutoFit/>
          </a:bodyPr>
          <a:lstStyle/>
          <a:p>
            <a:r>
              <a:rPr lang="en-US" dirty="0"/>
              <a:t>Can they conserve, if they cannot maintain their distribution system?</a:t>
            </a:r>
          </a:p>
        </p:txBody>
      </p:sp>
      <p:sp>
        <p:nvSpPr>
          <p:cNvPr id="8" name="Rectangle 7"/>
          <p:cNvSpPr/>
          <p:nvPr/>
        </p:nvSpPr>
        <p:spPr>
          <a:xfrm>
            <a:off x="889002" y="5510065"/>
            <a:ext cx="6096000" cy="646331"/>
          </a:xfrm>
          <a:prstGeom prst="rect">
            <a:avLst/>
          </a:prstGeom>
          <a:solidFill>
            <a:schemeClr val="bg1">
              <a:lumMod val="95000"/>
            </a:schemeClr>
          </a:solidFill>
          <a:effectLst>
            <a:softEdge rad="63500"/>
          </a:effectLst>
        </p:spPr>
        <p:txBody>
          <a:bodyPr>
            <a:spAutoFit/>
          </a:bodyPr>
          <a:lstStyle/>
          <a:p>
            <a:r>
              <a:rPr lang="en-US" dirty="0"/>
              <a:t>Is the current reporting system adequate to assess their water distribution efficiency?</a:t>
            </a:r>
          </a:p>
        </p:txBody>
      </p:sp>
    </p:spTree>
    <p:extLst>
      <p:ext uri="{BB962C8B-B14F-4D97-AF65-F5344CB8AC3E}">
        <p14:creationId xmlns:p14="http://schemas.microsoft.com/office/powerpoint/2010/main" val="245608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92D050"/>
          </a:solidFill>
        </p:spPr>
        <p:txBody>
          <a:bodyPr/>
          <a:lstStyle/>
          <a:p>
            <a:r>
              <a:rPr lang="en-US" dirty="0" smtClean="0"/>
              <a:t>Data on Leakage in the City of Los Angeles</a:t>
            </a:r>
            <a:endParaRPr lang="en-US" dirty="0"/>
          </a:p>
        </p:txBody>
      </p:sp>
      <p:pic>
        <p:nvPicPr>
          <p:cNvPr id="4" name="Picture 3"/>
          <p:cNvPicPr>
            <a:picLocks noChangeAspect="1"/>
          </p:cNvPicPr>
          <p:nvPr/>
        </p:nvPicPr>
        <p:blipFill rotWithShape="1">
          <a:blip r:embed="rId3"/>
          <a:srcRect l="47" t="15257" r="1357" b="19485"/>
          <a:stretch/>
        </p:blipFill>
        <p:spPr>
          <a:xfrm>
            <a:off x="531274" y="1753849"/>
            <a:ext cx="11144202" cy="4437089"/>
          </a:xfrm>
          <a:prstGeom prst="rect">
            <a:avLst/>
          </a:prstGeom>
        </p:spPr>
      </p:pic>
      <p:sp>
        <p:nvSpPr>
          <p:cNvPr id="3" name="Rectangle 2"/>
          <p:cNvSpPr/>
          <p:nvPr/>
        </p:nvSpPr>
        <p:spPr>
          <a:xfrm>
            <a:off x="6515574" y="6387352"/>
            <a:ext cx="5676426" cy="369332"/>
          </a:xfrm>
          <a:prstGeom prst="rect">
            <a:avLst/>
          </a:prstGeom>
        </p:spPr>
        <p:txBody>
          <a:bodyPr wrap="none">
            <a:spAutoFit/>
          </a:bodyPr>
          <a:lstStyle/>
          <a:p>
            <a:r>
              <a:rPr lang="en-US" dirty="0"/>
              <a:t>http://graphics.latimes.com/la-aging-water-infrastructure/</a:t>
            </a:r>
          </a:p>
        </p:txBody>
      </p:sp>
    </p:spTree>
    <p:extLst>
      <p:ext uri="{BB962C8B-B14F-4D97-AF65-F5344CB8AC3E}">
        <p14:creationId xmlns:p14="http://schemas.microsoft.com/office/powerpoint/2010/main" val="3589755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8"/>
            <a:ext cx="12192000" cy="2653842"/>
          </a:xfrm>
        </p:spPr>
        <p:txBody>
          <a:bodyPr>
            <a:normAutofit/>
          </a:bodyPr>
          <a:lstStyle/>
          <a:p>
            <a:r>
              <a:rPr lang="en-US" dirty="0" smtClean="0"/>
              <a:t>Current Retailer Reporting to the State is inadequate to assess water system efficiency</a:t>
            </a:r>
            <a:br>
              <a:rPr lang="en-US" dirty="0" smtClean="0"/>
            </a:br>
            <a:endParaRPr lang="en-US" sz="3100" dirty="0"/>
          </a:p>
        </p:txBody>
      </p:sp>
      <p:pic>
        <p:nvPicPr>
          <p:cNvPr id="3" name="Picture 2"/>
          <p:cNvPicPr>
            <a:picLocks noChangeAspect="1"/>
          </p:cNvPicPr>
          <p:nvPr/>
        </p:nvPicPr>
        <p:blipFill rotWithShape="1">
          <a:blip r:embed="rId3" cstate="print"/>
          <a:srcRect l="5564" t="19109" r="5594" b="23437"/>
          <a:stretch/>
        </p:blipFill>
        <p:spPr>
          <a:xfrm>
            <a:off x="848585" y="2656110"/>
            <a:ext cx="10109700" cy="3675849"/>
          </a:xfrm>
          <a:prstGeom prst="rect">
            <a:avLst/>
          </a:prstGeom>
          <a:ln w="9525">
            <a:solidFill>
              <a:schemeClr val="tx1"/>
            </a:solidFill>
          </a:ln>
        </p:spPr>
      </p:pic>
      <p:cxnSp>
        <p:nvCxnSpPr>
          <p:cNvPr id="9" name="Straight Connector 8"/>
          <p:cNvCxnSpPr/>
          <p:nvPr/>
        </p:nvCxnSpPr>
        <p:spPr>
          <a:xfrm>
            <a:off x="12192000" y="4340772"/>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246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Work\IoES\Water Efficiency\Paper\Figures\Fig 1.png"/>
          <p:cNvPicPr/>
          <p:nvPr/>
        </p:nvPicPr>
        <p:blipFill rotWithShape="1">
          <a:blip r:embed="rId3">
            <a:extLst>
              <a:ext uri="{28A0092B-C50C-407E-A947-70E740481C1C}">
                <a14:useLocalDpi xmlns:a14="http://schemas.microsoft.com/office/drawing/2010/main" val="0"/>
              </a:ext>
            </a:extLst>
          </a:blip>
          <a:srcRect l="18726" t="9371" r="20088" b="-2"/>
          <a:stretch/>
        </p:blipFill>
        <p:spPr bwMode="auto">
          <a:xfrm>
            <a:off x="2547007" y="1327831"/>
            <a:ext cx="7097986" cy="5419810"/>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7277537" y="3318775"/>
            <a:ext cx="2367455" cy="33973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US" dirty="0"/>
              <a:t>Water </a:t>
            </a:r>
            <a:r>
              <a:rPr lang="en-US" dirty="0" smtClean="0"/>
              <a:t>Auditing </a:t>
            </a:r>
            <a:r>
              <a:rPr lang="en-US" dirty="0"/>
              <a:t>A</a:t>
            </a:r>
            <a:r>
              <a:rPr lang="en-US" dirty="0" smtClean="0"/>
              <a:t>pproach</a:t>
            </a:r>
            <a:endParaRPr lang="en-US" dirty="0"/>
          </a:p>
        </p:txBody>
      </p:sp>
    </p:spTree>
    <p:extLst>
      <p:ext uri="{BB962C8B-B14F-4D97-AF65-F5344CB8AC3E}">
        <p14:creationId xmlns:p14="http://schemas.microsoft.com/office/powerpoint/2010/main" val="186604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Water Distribution Efficiency -  Status Quo</a:t>
            </a:r>
            <a:endParaRPr lang="en-US" dirty="0"/>
          </a:p>
        </p:txBody>
      </p:sp>
      <p:sp>
        <p:nvSpPr>
          <p:cNvPr id="4" name="Content Placeholder 3"/>
          <p:cNvSpPr>
            <a:spLocks noGrp="1"/>
          </p:cNvSpPr>
          <p:nvPr>
            <p:ph idx="1"/>
          </p:nvPr>
        </p:nvSpPr>
        <p:spPr/>
        <p:txBody>
          <a:bodyPr>
            <a:normAutofit/>
          </a:bodyPr>
          <a:lstStyle/>
          <a:p>
            <a:r>
              <a:rPr lang="en-US" dirty="0" smtClean="0"/>
              <a:t>Many </a:t>
            </a:r>
            <a:r>
              <a:rPr lang="en-US" dirty="0"/>
              <a:t>retailers </a:t>
            </a:r>
            <a:r>
              <a:rPr lang="en-US" dirty="0" smtClean="0"/>
              <a:t>do not monitor real </a:t>
            </a:r>
            <a:r>
              <a:rPr lang="en-US" dirty="0"/>
              <a:t>losses </a:t>
            </a:r>
          </a:p>
          <a:p>
            <a:r>
              <a:rPr lang="en-US" dirty="0" smtClean="0"/>
              <a:t>Most retailers who do monitor, use </a:t>
            </a:r>
            <a:r>
              <a:rPr lang="en-US" dirty="0"/>
              <a:t>percent </a:t>
            </a:r>
            <a:r>
              <a:rPr lang="en-US" dirty="0" smtClean="0"/>
              <a:t>of total water lost , which can distort results</a:t>
            </a:r>
            <a:endParaRPr lang="en-US" dirty="0"/>
          </a:p>
          <a:p>
            <a:r>
              <a:rPr lang="en-US" dirty="0" smtClean="0"/>
              <a:t>No </a:t>
            </a:r>
            <a:r>
              <a:rPr lang="en-US" dirty="0"/>
              <a:t>funds other than water rates revenue to maintain and replace </a:t>
            </a:r>
            <a:r>
              <a:rPr lang="en-US" dirty="0" smtClean="0"/>
              <a:t>pipe.</a:t>
            </a:r>
          </a:p>
          <a:p>
            <a:r>
              <a:rPr lang="en-US" dirty="0" smtClean="0"/>
              <a:t>Currently, no </a:t>
            </a:r>
            <a:r>
              <a:rPr lang="en-US" dirty="0"/>
              <a:t>reliable </a:t>
            </a:r>
            <a:r>
              <a:rPr lang="en-US" dirty="0" smtClean="0"/>
              <a:t>reporting to State to determine water distribution system efficiency of retailers</a:t>
            </a:r>
          </a:p>
          <a:p>
            <a:pPr marL="0" indent="0">
              <a:buNone/>
            </a:pPr>
            <a:endParaRPr lang="en-US" dirty="0"/>
          </a:p>
        </p:txBody>
      </p:sp>
    </p:spTree>
    <p:extLst>
      <p:ext uri="{BB962C8B-B14F-4D97-AF65-F5344CB8AC3E}">
        <p14:creationId xmlns:p14="http://schemas.microsoft.com/office/powerpoint/2010/main" val="274009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Los Angeles County Water Efficiency Survey</a:t>
            </a:r>
            <a:endParaRPr lang="en-US" dirty="0"/>
          </a:p>
        </p:txBody>
      </p:sp>
      <p:sp>
        <p:nvSpPr>
          <p:cNvPr id="2" name="Content Placeholder 1"/>
          <p:cNvSpPr>
            <a:spLocks noGrp="1"/>
          </p:cNvSpPr>
          <p:nvPr>
            <p:ph idx="1"/>
          </p:nvPr>
        </p:nvSpPr>
        <p:spPr/>
        <p:txBody>
          <a:bodyPr>
            <a:normAutofit/>
          </a:bodyPr>
          <a:lstStyle/>
          <a:p>
            <a:r>
              <a:rPr lang="en-US" dirty="0" smtClean="0"/>
              <a:t>Does the complex array of water retailer sizes and types in Los Angeles County impede water efficiency management ?  </a:t>
            </a:r>
          </a:p>
          <a:p>
            <a:r>
              <a:rPr lang="en-US" dirty="0" smtClean="0"/>
              <a:t>Might this indicate a lack of capacity to transition from imported to local water sources?</a:t>
            </a:r>
          </a:p>
          <a:p>
            <a:r>
              <a:rPr lang="en-US" dirty="0" smtClean="0"/>
              <a:t>With consumers conserving, water retailers must improve efficiency</a:t>
            </a:r>
          </a:p>
          <a:p>
            <a:pPr lvl="1"/>
            <a:r>
              <a:rPr lang="en-US" dirty="0" smtClean="0"/>
              <a:t>Legislature and State Water Board focused on improving water efficiency reporting</a:t>
            </a:r>
          </a:p>
        </p:txBody>
      </p:sp>
    </p:spTree>
    <p:extLst>
      <p:ext uri="{BB962C8B-B14F-4D97-AF65-F5344CB8AC3E}">
        <p14:creationId xmlns:p14="http://schemas.microsoft.com/office/powerpoint/2010/main" val="1441612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839512" y="1229710"/>
            <a:ext cx="9352487" cy="5628290"/>
          </a:xfrm>
          <a:prstGeom prst="rect">
            <a:avLst/>
          </a:prstGeom>
        </p:spPr>
      </p:pic>
      <p:sp>
        <p:nvSpPr>
          <p:cNvPr id="6" name="Title 5"/>
          <p:cNvSpPr>
            <a:spLocks noGrp="1"/>
          </p:cNvSpPr>
          <p:nvPr>
            <p:ph type="title"/>
          </p:nvPr>
        </p:nvSpPr>
        <p:spPr>
          <a:xfrm>
            <a:off x="0" y="2269"/>
            <a:ext cx="12192000" cy="1102810"/>
          </a:xfrm>
        </p:spPr>
        <p:txBody>
          <a:bodyPr>
            <a:normAutofit/>
          </a:bodyPr>
          <a:lstStyle/>
          <a:p>
            <a:r>
              <a:rPr lang="en-US" dirty="0" smtClean="0">
                <a:effectLst/>
                <a:ea typeface="Calibri" panose="020F0502020204030204" pitchFamily="34" charset="0"/>
                <a:cs typeface="Mangal" panose="02040503050203030202" pitchFamily="18" charset="0"/>
              </a:rPr>
              <a:t>Study Area in Urban Los Angeles County</a:t>
            </a:r>
            <a:endParaRPr lang="en-US" dirty="0"/>
          </a:p>
        </p:txBody>
      </p:sp>
      <p:sp>
        <p:nvSpPr>
          <p:cNvPr id="7" name="Rectangle 6"/>
          <p:cNvSpPr/>
          <p:nvPr/>
        </p:nvSpPr>
        <p:spPr>
          <a:xfrm>
            <a:off x="114723" y="4442982"/>
            <a:ext cx="6096000" cy="646331"/>
          </a:xfrm>
          <a:prstGeom prst="rect">
            <a:avLst/>
          </a:prstGeom>
          <a:noFill/>
          <a:effectLst>
            <a:softEdge rad="63500"/>
          </a:effectLst>
        </p:spPr>
        <p:txBody>
          <a:bodyPr>
            <a:spAutoFit/>
          </a:bodyPr>
          <a:lstStyle/>
          <a:p>
            <a:r>
              <a:rPr lang="en-US" dirty="0" smtClean="0"/>
              <a:t>A </a:t>
            </a:r>
            <a:r>
              <a:rPr lang="en-US" dirty="0"/>
              <a:t>glimpse of the current status of water retailers in urban Los Angeles </a:t>
            </a:r>
            <a:r>
              <a:rPr lang="en-US" dirty="0" smtClean="0"/>
              <a:t>County</a:t>
            </a:r>
            <a:endParaRPr lang="en-US" dirty="0"/>
          </a:p>
        </p:txBody>
      </p:sp>
      <p:sp>
        <p:nvSpPr>
          <p:cNvPr id="8" name="Rectangle 7"/>
          <p:cNvSpPr/>
          <p:nvPr/>
        </p:nvSpPr>
        <p:spPr>
          <a:xfrm>
            <a:off x="114723" y="5213945"/>
            <a:ext cx="6096000" cy="646331"/>
          </a:xfrm>
          <a:prstGeom prst="rect">
            <a:avLst/>
          </a:prstGeom>
          <a:noFill/>
          <a:effectLst>
            <a:softEdge rad="63500"/>
          </a:effectLst>
        </p:spPr>
        <p:txBody>
          <a:bodyPr>
            <a:spAutoFit/>
          </a:bodyPr>
          <a:lstStyle/>
          <a:p>
            <a:r>
              <a:rPr lang="en-US" dirty="0" smtClean="0"/>
              <a:t>A </a:t>
            </a:r>
            <a:r>
              <a:rPr lang="en-US" dirty="0"/>
              <a:t>context for upcoming policy decisions to reduce water losses through infrastructure, thus supporting conservation efforts</a:t>
            </a:r>
          </a:p>
        </p:txBody>
      </p:sp>
      <p:sp>
        <p:nvSpPr>
          <p:cNvPr id="2" name="Rectangle 1"/>
          <p:cNvSpPr/>
          <p:nvPr/>
        </p:nvSpPr>
        <p:spPr>
          <a:xfrm>
            <a:off x="114724" y="6299200"/>
            <a:ext cx="5371676" cy="4499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nSpc>
                <a:spcPct val="107000"/>
              </a:lnSpc>
              <a:spcAft>
                <a:spcPts val="800"/>
              </a:spcAft>
              <a:tabLst>
                <a:tab pos="57150" algn="l"/>
              </a:tabLst>
            </a:pPr>
            <a:r>
              <a:rPr lang="en-US" sz="1400" dirty="0" smtClean="0">
                <a:ea typeface="Calibri" panose="020F0502020204030204" pitchFamily="34" charset="0"/>
                <a:cs typeface="Mangal" panose="02040503050203030202" pitchFamily="18" charset="0"/>
              </a:rPr>
              <a:t>Cheng and Pincetl, in press 2015, map not peer -reviewed .  Funded by </a:t>
            </a:r>
            <a:r>
              <a:rPr lang="en-US" sz="1400" dirty="0" smtClean="0"/>
              <a:t>National </a:t>
            </a:r>
            <a:r>
              <a:rPr lang="en-US" sz="1400" dirty="0"/>
              <a:t>Science Foundation award number 1204235</a:t>
            </a:r>
            <a:r>
              <a:rPr lang="en-US" sz="1400" dirty="0">
                <a:solidFill>
                  <a:srgbClr val="44546A"/>
                </a:solidFill>
                <a:ea typeface="Calibri" panose="020F0502020204030204" pitchFamily="34" charset="0"/>
                <a:cs typeface="Mangal" panose="02040503050203030202" pitchFamily="18" charset="0"/>
              </a:rPr>
              <a:t>,  </a:t>
            </a:r>
            <a:endParaRPr lang="en-US" sz="1400" dirty="0"/>
          </a:p>
        </p:txBody>
      </p:sp>
    </p:spTree>
    <p:extLst>
      <p:ext uri="{BB962C8B-B14F-4D97-AF65-F5344CB8AC3E}">
        <p14:creationId xmlns:p14="http://schemas.microsoft.com/office/powerpoint/2010/main" val="26326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8140</TotalTime>
  <Words>990</Words>
  <Application>Microsoft Office PowerPoint</Application>
  <PresentationFormat>Custom</PresentationFormat>
  <Paragraphs>138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Responses to the Drought What Else Might Be Done?  </vt:lpstr>
      <vt:lpstr>Three Ideas</vt:lpstr>
      <vt:lpstr>PowerPoint Presentation</vt:lpstr>
      <vt:lpstr>Data on Leakage in the City of Los Angeles</vt:lpstr>
      <vt:lpstr>Current Retailer Reporting to the State is inadequate to assess water system efficiency </vt:lpstr>
      <vt:lpstr>Water Auditing Approach</vt:lpstr>
      <vt:lpstr>Water Distribution Efficiency -  Status Quo</vt:lpstr>
      <vt:lpstr>Los Angeles County Water Efficiency Survey</vt:lpstr>
      <vt:lpstr>Study Area in Urban Los Angeles County</vt:lpstr>
      <vt:lpstr>Pipe Replacement</vt:lpstr>
      <vt:lpstr>Breaks and Losses - 2013</vt:lpstr>
      <vt:lpstr>Real Water Loss</vt:lpstr>
      <vt:lpstr>Overall Performance</vt:lpstr>
      <vt:lpstr>Conclusions: SB 555 (Wolk and Pavley) + is needed!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kartiki</dc:creator>
  <cp:lastModifiedBy>Hanson, Patricia</cp:lastModifiedBy>
  <cp:revision>155</cp:revision>
  <dcterms:created xsi:type="dcterms:W3CDTF">2015-04-09T16:04:07Z</dcterms:created>
  <dcterms:modified xsi:type="dcterms:W3CDTF">2015-05-11T16:48:57Z</dcterms:modified>
</cp:coreProperties>
</file>