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69"/>
  </p:normalViewPr>
  <p:slideViewPr>
    <p:cSldViewPr snapToGrid="0" snapToObjects="1">
      <p:cViewPr varScale="1">
        <p:scale>
          <a:sx n="77" d="100"/>
          <a:sy n="77" d="100"/>
        </p:scale>
        <p:origin x="1404" y="15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37169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ftp://ftp.consrv.ca.gov/pub/oil/SCG_Attachment/B/4_supplement_socalgas_storage_risk_management_plan2_10-11-2016.pd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ecure.conservation.ca.gov/WellSearch/Details?api=03722063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Map shows 62 active wells (as of date I checked a few weeks ago) and omits others that are temporarily isolated but have not passed inspections yet.</a:t>
            </a:r>
          </a:p>
          <a:p>
            <a:r>
              <a:t>Well collapse documented in SoCalGas Risk Management Plan #2, </a:t>
            </a:r>
            <a:r>
              <a:rPr u="sng">
                <a:hlinkClick r:id="rId3"/>
              </a:rPr>
              <a:t>ftp://ftp.consrv.ca.gov/pub/oil/SCG_Attachment/B/4_supplement_socalgas_storage_risk_management_plan2_10-11-2016.pdf</a:t>
            </a:r>
            <a:r>
              <a:t> (p. 6)</a:t>
            </a:r>
          </a:p>
          <a:p>
            <a:r>
              <a:t>Well SS-4O, </a:t>
            </a:r>
            <a:r>
              <a:rPr u="sng">
                <a:hlinkClick r:id="rId4"/>
              </a:rPr>
              <a:t>https://secure.conservation.ca.gov/WellSearch/Details?api=03722063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ftp://ftp.consrv.ca.gov/pub/oil/Aliso/Seismic-Study/Report-8-Shear-Testing-and-Finite-Element-Analysis-of-1-to-10-Scale-Pipe-Sample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tp://ftp.consrv.ca.gov/pub/oil/SCG_Attachment/B/4_supplement_socalgas_storage_risk_management_plan2_10-11-2016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ftp://ftp.consrv.ca.gov/pub/oil/Aliso/Seismic-Study/Report-8-Shear-Testing-and-Finite-Element-Analysis-of-1-to-10-Scale-Pipe-Samples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ftp://ftp.consrv.ca.gov/pub/oil/Aliso/Seismic-Study/Report-7-Wellbore-Loading-Assessment-Aliso-Canyon-Gas-Storage-Field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ftp://ftp.consrv.ca.gov/pub/oil/Aliso/Seismic-Study/Report-6-Aliso-Canyon-Probabalistic-Fault-Displacement-Hazard-Anaysis.pd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FUxq9UolN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tp://ftp.consrv.ca.gov/pub/oil/Aliso/Seismic-Study/Report-9-Well-Modeling-Report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tp://ftp.consrv.ca.gov/pub/oil/Aliso/Seismic-Study/Summary-of-the-Draft-Aliso-Canyon-Gas-Storage-Field-Geologic-Seismologic-Geomechanical-Studies.pdf" TargetMode="External"/><Relationship Id="rId2" Type="http://schemas.openxmlformats.org/officeDocument/2006/relationships/hyperlink" Target="https://ww3.arb.ca.gov/research/aliso_canyon/aliso_canyon_methane_emissions-arb_final.pdf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3.arb.ca.gov/research/aliso_canyon/aliso_canyon_methane_emissions-arb_final.pdf" TargetMode="External"/><Relationship Id="rId2" Type="http://schemas.openxmlformats.org/officeDocument/2006/relationships/hyperlink" Target="ftp://ftp.consrv.ca.gov/pub/oil/Aliso/Seismic-Study/Report-10-Aliso-Canyon-Dynamic-Gas-Flow-Analysis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hyperlink" Target="ftp://ftp.consrv.ca.gov/pub/oil/Aliso/Seismic-Study/Summary-of-the-Draft-Aliso-Canyon-Gas-Storage-Field-Geologic-Seismologic-Geomechanical-Studies.pdf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ftp://ftp.consrv.ca.gov/pub/oil/Aliso/Seismic-Study/Report-7-Wellbore-Loading-Assessment-Aliso-Canyon-Gas-Storage-Field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ftp://ftp.consrv.ca.gov/pub/oil/Aliso/Seismic-Study/Report-6-Aliso-Canyon-Probabalistic-Fault-Displacement-Hazard-Anaysis.pdf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reen Shot 2014-10-23 at 8.52.32 P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1472" y="-1041400"/>
            <a:ext cx="13832244" cy="83312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1" name="Group 141"/>
          <p:cNvGrpSpPr/>
          <p:nvPr/>
        </p:nvGrpSpPr>
        <p:grpSpPr>
          <a:xfrm>
            <a:off x="5335797" y="3952399"/>
            <a:ext cx="4386435" cy="2157590"/>
            <a:chOff x="0" y="0"/>
            <a:chExt cx="4386433" cy="2157588"/>
          </a:xfrm>
        </p:grpSpPr>
        <p:sp>
          <p:nvSpPr>
            <p:cNvPr id="138" name="Shape 138"/>
            <p:cNvSpPr/>
            <p:nvPr/>
          </p:nvSpPr>
          <p:spPr>
            <a:xfrm rot="2334207">
              <a:off x="87777" y="314800"/>
              <a:ext cx="1258194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Santa</a:t>
              </a:r>
            </a:p>
          </p:txBody>
        </p:sp>
        <p:sp>
          <p:nvSpPr>
            <p:cNvPr id="139" name="Shape 139"/>
            <p:cNvSpPr/>
            <p:nvPr/>
          </p:nvSpPr>
          <p:spPr>
            <a:xfrm rot="470513">
              <a:off x="1413824" y="975200"/>
              <a:ext cx="1552501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Susana</a:t>
              </a:r>
            </a:p>
          </p:txBody>
        </p:sp>
        <p:sp>
          <p:nvSpPr>
            <p:cNvPr id="140" name="Shape 140"/>
            <p:cNvSpPr/>
            <p:nvPr/>
          </p:nvSpPr>
          <p:spPr>
            <a:xfrm rot="836448">
              <a:off x="3162728" y="1305400"/>
              <a:ext cx="1153494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Fault</a:t>
              </a:r>
            </a:p>
          </p:txBody>
        </p:sp>
      </p:grpSp>
      <p:grpSp>
        <p:nvGrpSpPr>
          <p:cNvPr id="150" name="Group 150"/>
          <p:cNvGrpSpPr/>
          <p:nvPr/>
        </p:nvGrpSpPr>
        <p:grpSpPr>
          <a:xfrm>
            <a:off x="130968" y="874414"/>
            <a:ext cx="12919523" cy="6349952"/>
            <a:chOff x="0" y="0"/>
            <a:chExt cx="12919521" cy="6349950"/>
          </a:xfrm>
        </p:grpSpPr>
        <p:sp>
          <p:nvSpPr>
            <p:cNvPr id="142" name="Shape 142"/>
            <p:cNvSpPr/>
            <p:nvPr/>
          </p:nvSpPr>
          <p:spPr>
            <a:xfrm>
              <a:off x="5826234" y="683369"/>
              <a:ext cx="7093288" cy="4649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5096" y="0"/>
                  </a:moveTo>
                  <a:cubicBezTo>
                    <a:pt x="4711" y="326"/>
                    <a:pt x="3891" y="1361"/>
                    <a:pt x="3891" y="1361"/>
                  </a:cubicBezTo>
                  <a:cubicBezTo>
                    <a:pt x="3891" y="1361"/>
                    <a:pt x="3426" y="2127"/>
                    <a:pt x="3306" y="2611"/>
                  </a:cubicBezTo>
                  <a:cubicBezTo>
                    <a:pt x="3186" y="3096"/>
                    <a:pt x="1527" y="4954"/>
                    <a:pt x="1150" y="6090"/>
                  </a:cubicBezTo>
                  <a:cubicBezTo>
                    <a:pt x="774" y="7225"/>
                    <a:pt x="552" y="8458"/>
                    <a:pt x="192" y="9355"/>
                  </a:cubicBezTo>
                  <a:cubicBezTo>
                    <a:pt x="-168" y="10252"/>
                    <a:pt x="50" y="11741"/>
                    <a:pt x="269" y="12021"/>
                  </a:cubicBezTo>
                  <a:cubicBezTo>
                    <a:pt x="487" y="12300"/>
                    <a:pt x="1409" y="13633"/>
                    <a:pt x="1542" y="13958"/>
                  </a:cubicBezTo>
                  <a:cubicBezTo>
                    <a:pt x="1676" y="14284"/>
                    <a:pt x="3104" y="15791"/>
                    <a:pt x="3926" y="16280"/>
                  </a:cubicBezTo>
                  <a:cubicBezTo>
                    <a:pt x="4748" y="16770"/>
                    <a:pt x="6708" y="16546"/>
                    <a:pt x="7063" y="16546"/>
                  </a:cubicBezTo>
                  <a:cubicBezTo>
                    <a:pt x="7418" y="16546"/>
                    <a:pt x="8298" y="17044"/>
                    <a:pt x="8800" y="17503"/>
                  </a:cubicBezTo>
                  <a:cubicBezTo>
                    <a:pt x="9302" y="17962"/>
                    <a:pt x="10547" y="17974"/>
                    <a:pt x="11024" y="17974"/>
                  </a:cubicBezTo>
                  <a:cubicBezTo>
                    <a:pt x="11501" y="17974"/>
                    <a:pt x="12051" y="17808"/>
                    <a:pt x="12449" y="17808"/>
                  </a:cubicBezTo>
                  <a:cubicBezTo>
                    <a:pt x="12848" y="17808"/>
                    <a:pt x="13086" y="18277"/>
                    <a:pt x="13441" y="19074"/>
                  </a:cubicBezTo>
                  <a:cubicBezTo>
                    <a:pt x="13688" y="19627"/>
                    <a:pt x="14846" y="20597"/>
                    <a:pt x="15532" y="21140"/>
                  </a:cubicBezTo>
                  <a:cubicBezTo>
                    <a:pt x="15834" y="21379"/>
                    <a:pt x="18600" y="20631"/>
                    <a:pt x="18600" y="20631"/>
                  </a:cubicBezTo>
                  <a:lnTo>
                    <a:pt x="20124" y="21177"/>
                  </a:lnTo>
                  <a:lnTo>
                    <a:pt x="21432" y="21600"/>
                  </a:lnTo>
                </a:path>
              </a:pathLst>
            </a:custGeom>
            <a:noFill/>
            <a:ln w="635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8478391" y="4300256"/>
              <a:ext cx="3554661" cy="808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extrusionOk="0">
                  <a:moveTo>
                    <a:pt x="21600" y="21280"/>
                  </a:moveTo>
                  <a:cubicBezTo>
                    <a:pt x="21600" y="21280"/>
                    <a:pt x="18084" y="16417"/>
                    <a:pt x="17262" y="15837"/>
                  </a:cubicBezTo>
                  <a:cubicBezTo>
                    <a:pt x="16441" y="15256"/>
                    <a:pt x="15177" y="13368"/>
                    <a:pt x="14275" y="11321"/>
                  </a:cubicBezTo>
                  <a:cubicBezTo>
                    <a:pt x="13373" y="9274"/>
                    <a:pt x="11234" y="2800"/>
                    <a:pt x="10248" y="2800"/>
                  </a:cubicBezTo>
                  <a:cubicBezTo>
                    <a:pt x="9263" y="2800"/>
                    <a:pt x="3889" y="-320"/>
                    <a:pt x="2934" y="27"/>
                  </a:cubicBezTo>
                  <a:cubicBezTo>
                    <a:pt x="1978" y="374"/>
                    <a:pt x="0" y="709"/>
                    <a:pt x="0" y="709"/>
                  </a:cubicBezTo>
                </a:path>
              </a:pathLst>
            </a:custGeom>
            <a:noFill/>
            <a:ln w="762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144135" y="2817465"/>
              <a:ext cx="2815468" cy="142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extrusionOk="0">
                  <a:moveTo>
                    <a:pt x="21245" y="21600"/>
                  </a:moveTo>
                  <a:lnTo>
                    <a:pt x="18905" y="19031"/>
                  </a:lnTo>
                  <a:lnTo>
                    <a:pt x="17293" y="17174"/>
                  </a:lnTo>
                  <a:cubicBezTo>
                    <a:pt x="17293" y="17174"/>
                    <a:pt x="15687" y="11970"/>
                    <a:pt x="14904" y="12163"/>
                  </a:cubicBezTo>
                  <a:cubicBezTo>
                    <a:pt x="14121" y="12356"/>
                    <a:pt x="11806" y="14397"/>
                    <a:pt x="11286" y="14012"/>
                  </a:cubicBezTo>
                  <a:cubicBezTo>
                    <a:pt x="10765" y="13627"/>
                    <a:pt x="9391" y="13127"/>
                    <a:pt x="8629" y="11729"/>
                  </a:cubicBezTo>
                  <a:cubicBezTo>
                    <a:pt x="7867" y="10331"/>
                    <a:pt x="4163" y="2752"/>
                    <a:pt x="3213" y="2484"/>
                  </a:cubicBezTo>
                  <a:cubicBezTo>
                    <a:pt x="2263" y="2216"/>
                    <a:pt x="-355" y="1716"/>
                    <a:pt x="40" y="0"/>
                  </a:cubicBezTo>
                </a:path>
              </a:pathLst>
            </a:custGeom>
            <a:noFill/>
            <a:ln w="508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609705" y="1598166"/>
              <a:ext cx="376337" cy="528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188" y="14429"/>
                    <a:pt x="9977" y="14429"/>
                  </a:cubicBezTo>
                  <a:cubicBezTo>
                    <a:pt x="5766" y="14429"/>
                    <a:pt x="0" y="9742"/>
                    <a:pt x="0" y="8140"/>
                  </a:cubicBezTo>
                  <a:cubicBezTo>
                    <a:pt x="0" y="6538"/>
                    <a:pt x="7981" y="0"/>
                    <a:pt x="7981" y="0"/>
                  </a:cubicBezTo>
                </a:path>
              </a:pathLst>
            </a:custGeom>
            <a:noFill/>
            <a:ln w="508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7507485" y="0"/>
              <a:ext cx="518618" cy="33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9767" y="4493"/>
                    <a:pt x="13397" y="5301"/>
                  </a:cubicBezTo>
                  <a:cubicBezTo>
                    <a:pt x="17028" y="6110"/>
                    <a:pt x="18889" y="14401"/>
                    <a:pt x="18889" y="14401"/>
                  </a:cubicBez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5038725" y="1067593"/>
              <a:ext cx="947341" cy="657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046" y="16919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0" y="2138015"/>
              <a:ext cx="3976142" cy="139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66" y="5460"/>
                  </a:lnTo>
                  <a:lnTo>
                    <a:pt x="8485" y="13461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E324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11200" y="3157934"/>
              <a:ext cx="1324620" cy="319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3" y="0"/>
                  </a:moveTo>
                  <a:lnTo>
                    <a:pt x="17173" y="3442"/>
                  </a:lnTo>
                  <a:lnTo>
                    <a:pt x="21600" y="6048"/>
                  </a:lnTo>
                  <a:lnTo>
                    <a:pt x="14969" y="13634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E324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151" name="Shape 151"/>
          <p:cNvSpPr/>
          <p:nvPr/>
        </p:nvSpPr>
        <p:spPr>
          <a:xfrm>
            <a:off x="2992350" y="3524250"/>
            <a:ext cx="1726445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Porter Ranch</a:t>
            </a:r>
          </a:p>
        </p:txBody>
      </p:sp>
      <p:sp>
        <p:nvSpPr>
          <p:cNvPr id="152" name="Shape 152"/>
          <p:cNvSpPr/>
          <p:nvPr/>
        </p:nvSpPr>
        <p:spPr>
          <a:xfrm>
            <a:off x="3470969" y="5607050"/>
            <a:ext cx="1810607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Granada Hills</a:t>
            </a:r>
          </a:p>
        </p:txBody>
      </p:sp>
      <p:sp>
        <p:nvSpPr>
          <p:cNvPr id="153" name="Shape 153"/>
          <p:cNvSpPr/>
          <p:nvPr/>
        </p:nvSpPr>
        <p:spPr>
          <a:xfrm>
            <a:off x="7161696" y="2012950"/>
            <a:ext cx="1033153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Aliso</a:t>
            </a:r>
          </a:p>
          <a:p>
            <a:pPr>
              <a:defRPr sz="26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Canyon</a:t>
            </a:r>
          </a:p>
        </p:txBody>
      </p:sp>
      <p:sp>
        <p:nvSpPr>
          <p:cNvPr id="154" name="Shape 154"/>
          <p:cNvSpPr/>
          <p:nvPr/>
        </p:nvSpPr>
        <p:spPr>
          <a:xfrm rot="10800000">
            <a:off x="10950426" y="1637109"/>
            <a:ext cx="2031207" cy="1248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93"/>
                </a:moveTo>
                <a:lnTo>
                  <a:pt x="1343" y="20749"/>
                </a:lnTo>
                <a:lnTo>
                  <a:pt x="12771" y="11901"/>
                </a:lnTo>
                <a:lnTo>
                  <a:pt x="12688" y="21600"/>
                </a:lnTo>
                <a:lnTo>
                  <a:pt x="21600" y="4093"/>
                </a:lnTo>
                <a:lnTo>
                  <a:pt x="9499" y="0"/>
                </a:lnTo>
                <a:lnTo>
                  <a:pt x="12170" y="6842"/>
                </a:lnTo>
                <a:lnTo>
                  <a:pt x="0" y="9593"/>
                </a:lnTo>
                <a:close/>
              </a:path>
            </a:pathLst>
          </a:custGeom>
          <a:gradFill>
            <a:gsLst>
              <a:gs pos="0">
                <a:srgbClr val="E32400"/>
              </a:gs>
              <a:gs pos="100000">
                <a:srgbClr val="941100"/>
              </a:gs>
            </a:gsLst>
            <a:lin ang="90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69726" y="4354909"/>
            <a:ext cx="2031207" cy="1248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93"/>
                </a:moveTo>
                <a:lnTo>
                  <a:pt x="1343" y="20749"/>
                </a:lnTo>
                <a:lnTo>
                  <a:pt x="12771" y="11901"/>
                </a:lnTo>
                <a:lnTo>
                  <a:pt x="12688" y="21600"/>
                </a:lnTo>
                <a:lnTo>
                  <a:pt x="21600" y="4093"/>
                </a:lnTo>
                <a:lnTo>
                  <a:pt x="9499" y="0"/>
                </a:lnTo>
                <a:lnTo>
                  <a:pt x="12170" y="6842"/>
                </a:lnTo>
                <a:lnTo>
                  <a:pt x="0" y="9593"/>
                </a:lnTo>
                <a:close/>
              </a:path>
            </a:pathLst>
          </a:custGeom>
          <a:gradFill>
            <a:gsLst>
              <a:gs pos="0">
                <a:srgbClr val="E32400"/>
              </a:gs>
              <a:gs pos="100000">
                <a:srgbClr val="941100"/>
              </a:gs>
            </a:gsLst>
            <a:lin ang="90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160" name="Group 160"/>
          <p:cNvGrpSpPr/>
          <p:nvPr/>
        </p:nvGrpSpPr>
        <p:grpSpPr>
          <a:xfrm>
            <a:off x="1122" y="88899"/>
            <a:ext cx="12966701" cy="9124952"/>
            <a:chOff x="0" y="0"/>
            <a:chExt cx="12966700" cy="9124950"/>
          </a:xfrm>
        </p:grpSpPr>
        <p:sp>
          <p:nvSpPr>
            <p:cNvPr id="156" name="Shape 156"/>
            <p:cNvSpPr/>
            <p:nvPr/>
          </p:nvSpPr>
          <p:spPr>
            <a:xfrm>
              <a:off x="0" y="7677150"/>
              <a:ext cx="12966700" cy="144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pPr>
              <a:r>
                <a:rPr dirty="0"/>
                <a:t>Dr. Matthew </a:t>
              </a:r>
              <a:r>
                <a:rPr dirty="0" err="1"/>
                <a:t>d’Alessio</a:t>
              </a:r>
              <a:endParaRPr dirty="0"/>
            </a:p>
            <a:p>
              <a:pPr>
                <a:def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dirty="0"/>
                <a:t>Department of Geological Sciences</a:t>
              </a:r>
            </a:p>
            <a:p>
              <a:pPr>
                <a:defRPr sz="30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rPr dirty="0"/>
                <a:t>California State University Northridge</a:t>
              </a:r>
            </a:p>
          </p:txBody>
        </p:sp>
        <p:grpSp>
          <p:nvGrpSpPr>
            <p:cNvPr id="159" name="Group 159"/>
            <p:cNvGrpSpPr/>
            <p:nvPr/>
          </p:nvGrpSpPr>
          <p:grpSpPr>
            <a:xfrm>
              <a:off x="1891177" y="0"/>
              <a:ext cx="8750301" cy="1543050"/>
              <a:chOff x="0" y="0"/>
              <a:chExt cx="8750300" cy="1543049"/>
            </a:xfrm>
          </p:grpSpPr>
          <p:sp>
            <p:nvSpPr>
              <p:cNvPr id="157" name="Shape 157"/>
              <p:cNvSpPr/>
              <p:nvPr/>
            </p:nvSpPr>
            <p:spPr>
              <a:xfrm>
                <a:off x="0" y="0"/>
                <a:ext cx="8750300" cy="1270000"/>
              </a:xfrm>
              <a:prstGeom prst="rect">
                <a:avLst/>
              </a:prstGeom>
              <a:solidFill>
                <a:srgbClr val="5C07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>
                <a:off x="1682663" y="361949"/>
                <a:ext cx="5499274" cy="1181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000">
                    <a:solidFill>
                      <a:srgbClr val="FFFFFF"/>
                    </a:solidFill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r>
                  <a:t>Seismic Hazard at Aliso Canyon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4" animBg="1" advAuto="0"/>
      <p:bldP spid="150" grpId="3" animBg="1" advAuto="0"/>
      <p:bldP spid="154" grpId="2" animBg="1" advAuto="0"/>
      <p:bldP spid="155" grpId="1" animBg="1" advAuto="0"/>
      <p:bldP spid="160" grpId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32095"/>
          <a:stretch>
            <a:fillRect/>
          </a:stretch>
        </p:blipFill>
        <p:spPr>
          <a:xfrm>
            <a:off x="8840830" y="2097594"/>
            <a:ext cx="3852261" cy="7579846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Shape 544"/>
          <p:cNvSpPr/>
          <p:nvPr/>
        </p:nvSpPr>
        <p:spPr>
          <a:xfrm>
            <a:off x="4686043" y="9490112"/>
            <a:ext cx="755827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https://www.icdp-online.org/projects/world/north-and-central-america/san-andreas-fault-usa/gallery-pilot-hole/</a:t>
            </a:r>
          </a:p>
        </p:txBody>
      </p:sp>
      <p:sp>
        <p:nvSpPr>
          <p:cNvPr id="545" name="Shape 545"/>
          <p:cNvSpPr/>
          <p:nvPr/>
        </p:nvSpPr>
        <p:spPr>
          <a:xfrm>
            <a:off x="259246" y="8572714"/>
            <a:ext cx="7913980" cy="2536531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250790" y="7642616"/>
            <a:ext cx="7932106" cy="18004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400" extrusionOk="0">
                <a:moveTo>
                  <a:pt x="0" y="909"/>
                </a:moveTo>
                <a:lnTo>
                  <a:pt x="0" y="21400"/>
                </a:lnTo>
                <a:cubicBezTo>
                  <a:pt x="0" y="21400"/>
                  <a:pt x="2058" y="19899"/>
                  <a:pt x="5128" y="20301"/>
                </a:cubicBezTo>
                <a:cubicBezTo>
                  <a:pt x="8197" y="20703"/>
                  <a:pt x="9123" y="19793"/>
                  <a:pt x="11254" y="19793"/>
                </a:cubicBezTo>
                <a:cubicBezTo>
                  <a:pt x="13386" y="19793"/>
                  <a:pt x="15432" y="18186"/>
                  <a:pt x="17563" y="19391"/>
                </a:cubicBezTo>
                <a:cubicBezTo>
                  <a:pt x="19695" y="20596"/>
                  <a:pt x="21571" y="20195"/>
                  <a:pt x="21571" y="20195"/>
                </a:cubicBezTo>
                <a:cubicBezTo>
                  <a:pt x="21571" y="20195"/>
                  <a:pt x="21600" y="-107"/>
                  <a:pt x="21408" y="1"/>
                </a:cubicBezTo>
                <a:cubicBezTo>
                  <a:pt x="18019" y="1905"/>
                  <a:pt x="18887" y="-200"/>
                  <a:pt x="16073" y="202"/>
                </a:cubicBezTo>
                <a:cubicBezTo>
                  <a:pt x="13260" y="604"/>
                  <a:pt x="11647" y="202"/>
                  <a:pt x="9175" y="604"/>
                </a:cubicBezTo>
                <a:cubicBezTo>
                  <a:pt x="6702" y="1006"/>
                  <a:pt x="6115" y="805"/>
                  <a:pt x="3472" y="1207"/>
                </a:cubicBezTo>
                <a:cubicBezTo>
                  <a:pt x="829" y="1608"/>
                  <a:pt x="0" y="909"/>
                  <a:pt x="0" y="909"/>
                </a:cubicBezTo>
                <a:close/>
              </a:path>
            </a:pathLst>
          </a:cu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286870" y="2807996"/>
            <a:ext cx="7814865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259246" y="6391296"/>
            <a:ext cx="7913980" cy="1445824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49" name="Shape 549"/>
          <p:cNvSpPr/>
          <p:nvPr/>
        </p:nvSpPr>
        <p:spPr>
          <a:xfrm flipH="1">
            <a:off x="231927" y="5065827"/>
            <a:ext cx="7950971" cy="1731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181" extrusionOk="0">
                <a:moveTo>
                  <a:pt x="0" y="1117"/>
                </a:moveTo>
                <a:lnTo>
                  <a:pt x="72" y="19421"/>
                </a:lnTo>
                <a:cubicBezTo>
                  <a:pt x="72" y="19421"/>
                  <a:pt x="2047" y="20662"/>
                  <a:pt x="5100" y="21075"/>
                </a:cubicBezTo>
                <a:cubicBezTo>
                  <a:pt x="8153" y="21489"/>
                  <a:pt x="9074" y="20553"/>
                  <a:pt x="11194" y="20553"/>
                </a:cubicBezTo>
                <a:cubicBezTo>
                  <a:pt x="13314" y="20553"/>
                  <a:pt x="15349" y="18898"/>
                  <a:pt x="17469" y="20139"/>
                </a:cubicBezTo>
                <a:cubicBezTo>
                  <a:pt x="19589" y="21380"/>
                  <a:pt x="21455" y="20966"/>
                  <a:pt x="21455" y="20966"/>
                </a:cubicBezTo>
                <a:cubicBezTo>
                  <a:pt x="21455" y="20966"/>
                  <a:pt x="21600" y="-111"/>
                  <a:pt x="21409" y="0"/>
                </a:cubicBezTo>
                <a:cubicBezTo>
                  <a:pt x="18038" y="1960"/>
                  <a:pt x="18786" y="-24"/>
                  <a:pt x="15987" y="389"/>
                </a:cubicBezTo>
                <a:cubicBezTo>
                  <a:pt x="13189" y="803"/>
                  <a:pt x="11585" y="389"/>
                  <a:pt x="9126" y="803"/>
                </a:cubicBezTo>
                <a:cubicBezTo>
                  <a:pt x="6666" y="1216"/>
                  <a:pt x="6082" y="1010"/>
                  <a:pt x="3454" y="1423"/>
                </a:cubicBezTo>
                <a:cubicBezTo>
                  <a:pt x="825" y="1837"/>
                  <a:pt x="0" y="1117"/>
                  <a:pt x="0" y="1117"/>
                </a:cubicBezTo>
                <a:close/>
              </a:path>
            </a:pathLst>
          </a:cu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228478" y="5112419"/>
            <a:ext cx="7794195" cy="474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400" extrusionOk="0">
                <a:moveTo>
                  <a:pt x="0" y="909"/>
                </a:moveTo>
                <a:lnTo>
                  <a:pt x="0" y="21400"/>
                </a:lnTo>
                <a:cubicBezTo>
                  <a:pt x="0" y="21400"/>
                  <a:pt x="2058" y="19899"/>
                  <a:pt x="5128" y="20301"/>
                </a:cubicBezTo>
                <a:cubicBezTo>
                  <a:pt x="8197" y="20703"/>
                  <a:pt x="9123" y="19793"/>
                  <a:pt x="11254" y="19793"/>
                </a:cubicBezTo>
                <a:cubicBezTo>
                  <a:pt x="13386" y="19793"/>
                  <a:pt x="15432" y="18186"/>
                  <a:pt x="17563" y="19391"/>
                </a:cubicBezTo>
                <a:cubicBezTo>
                  <a:pt x="19695" y="20596"/>
                  <a:pt x="21571" y="20195"/>
                  <a:pt x="21571" y="20195"/>
                </a:cubicBezTo>
                <a:cubicBezTo>
                  <a:pt x="21571" y="20195"/>
                  <a:pt x="21600" y="-107"/>
                  <a:pt x="21408" y="1"/>
                </a:cubicBezTo>
                <a:cubicBezTo>
                  <a:pt x="18019" y="1905"/>
                  <a:pt x="18887" y="-200"/>
                  <a:pt x="16073" y="202"/>
                </a:cubicBezTo>
                <a:cubicBezTo>
                  <a:pt x="13260" y="604"/>
                  <a:pt x="11647" y="202"/>
                  <a:pt x="9175" y="604"/>
                </a:cubicBezTo>
                <a:cubicBezTo>
                  <a:pt x="6702" y="1006"/>
                  <a:pt x="6115" y="805"/>
                  <a:pt x="3472" y="1207"/>
                </a:cubicBezTo>
                <a:cubicBezTo>
                  <a:pt x="829" y="1608"/>
                  <a:pt x="0" y="909"/>
                  <a:pt x="0" y="909"/>
                </a:cubicBezTo>
                <a:close/>
              </a:path>
            </a:pathLst>
          </a:custGeom>
          <a:solidFill>
            <a:srgbClr val="42424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1" name="Shape 551"/>
          <p:cNvSpPr/>
          <p:nvPr/>
        </p:nvSpPr>
        <p:spPr>
          <a:xfrm flipH="1">
            <a:off x="228137" y="3404767"/>
            <a:ext cx="7958551" cy="1917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181" extrusionOk="0">
                <a:moveTo>
                  <a:pt x="0" y="1117"/>
                </a:moveTo>
                <a:lnTo>
                  <a:pt x="72" y="19421"/>
                </a:lnTo>
                <a:cubicBezTo>
                  <a:pt x="72" y="19421"/>
                  <a:pt x="2047" y="20662"/>
                  <a:pt x="5100" y="21075"/>
                </a:cubicBezTo>
                <a:cubicBezTo>
                  <a:pt x="8153" y="21489"/>
                  <a:pt x="9074" y="20553"/>
                  <a:pt x="11194" y="20553"/>
                </a:cubicBezTo>
                <a:cubicBezTo>
                  <a:pt x="13314" y="20553"/>
                  <a:pt x="15349" y="18898"/>
                  <a:pt x="17469" y="20139"/>
                </a:cubicBezTo>
                <a:cubicBezTo>
                  <a:pt x="19589" y="21380"/>
                  <a:pt x="21455" y="20966"/>
                  <a:pt x="21455" y="20966"/>
                </a:cubicBezTo>
                <a:cubicBezTo>
                  <a:pt x="21455" y="20966"/>
                  <a:pt x="21600" y="-111"/>
                  <a:pt x="21409" y="0"/>
                </a:cubicBezTo>
                <a:cubicBezTo>
                  <a:pt x="18038" y="1960"/>
                  <a:pt x="18786" y="-24"/>
                  <a:pt x="15987" y="389"/>
                </a:cubicBezTo>
                <a:cubicBezTo>
                  <a:pt x="13189" y="803"/>
                  <a:pt x="11585" y="389"/>
                  <a:pt x="9126" y="803"/>
                </a:cubicBezTo>
                <a:cubicBezTo>
                  <a:pt x="6666" y="1216"/>
                  <a:pt x="6082" y="1010"/>
                  <a:pt x="3454" y="1423"/>
                </a:cubicBezTo>
                <a:cubicBezTo>
                  <a:pt x="825" y="1837"/>
                  <a:pt x="0" y="1117"/>
                  <a:pt x="0" y="1117"/>
                </a:cubicBez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247166" y="2721219"/>
            <a:ext cx="7939352" cy="938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400" extrusionOk="0">
                <a:moveTo>
                  <a:pt x="0" y="909"/>
                </a:moveTo>
                <a:lnTo>
                  <a:pt x="0" y="21400"/>
                </a:lnTo>
                <a:cubicBezTo>
                  <a:pt x="0" y="21400"/>
                  <a:pt x="2058" y="19899"/>
                  <a:pt x="5128" y="20301"/>
                </a:cubicBezTo>
                <a:cubicBezTo>
                  <a:pt x="8197" y="20703"/>
                  <a:pt x="9123" y="19793"/>
                  <a:pt x="11254" y="19793"/>
                </a:cubicBezTo>
                <a:cubicBezTo>
                  <a:pt x="13386" y="19793"/>
                  <a:pt x="15432" y="18186"/>
                  <a:pt x="17563" y="19391"/>
                </a:cubicBezTo>
                <a:cubicBezTo>
                  <a:pt x="19695" y="20596"/>
                  <a:pt x="21571" y="20195"/>
                  <a:pt x="21571" y="20195"/>
                </a:cubicBezTo>
                <a:cubicBezTo>
                  <a:pt x="21571" y="20195"/>
                  <a:pt x="21600" y="-107"/>
                  <a:pt x="21408" y="1"/>
                </a:cubicBezTo>
                <a:cubicBezTo>
                  <a:pt x="18019" y="1905"/>
                  <a:pt x="18887" y="-200"/>
                  <a:pt x="16073" y="202"/>
                </a:cubicBezTo>
                <a:cubicBezTo>
                  <a:pt x="13260" y="604"/>
                  <a:pt x="11647" y="202"/>
                  <a:pt x="9175" y="604"/>
                </a:cubicBezTo>
                <a:cubicBezTo>
                  <a:pt x="6702" y="1006"/>
                  <a:pt x="6115" y="805"/>
                  <a:pt x="3472" y="1207"/>
                </a:cubicBezTo>
                <a:cubicBezTo>
                  <a:pt x="829" y="1608"/>
                  <a:pt x="0" y="909"/>
                  <a:pt x="0" y="909"/>
                </a:cubicBezTo>
                <a:close/>
              </a:path>
            </a:pathLst>
          </a:custGeom>
          <a:solidFill>
            <a:srgbClr val="FF9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25238" y="582726"/>
            <a:ext cx="374691" cy="106096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7992336" y="582726"/>
            <a:ext cx="374691" cy="106096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994937" y="2651394"/>
            <a:ext cx="615683" cy="656034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-153735" y="63841"/>
            <a:ext cx="13312270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Regulations enacted after the blowout require two layers of containment.</a:t>
            </a:r>
          </a:p>
        </p:txBody>
      </p:sp>
      <p:sp>
        <p:nvSpPr>
          <p:cNvPr id="557" name="Shape 557"/>
          <p:cNvSpPr/>
          <p:nvPr/>
        </p:nvSpPr>
        <p:spPr>
          <a:xfrm>
            <a:off x="3050890" y="3957103"/>
            <a:ext cx="359777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Steel casing</a:t>
            </a:r>
          </a:p>
        </p:txBody>
      </p:sp>
      <p:sp>
        <p:nvSpPr>
          <p:cNvPr id="558" name="Shape 558"/>
          <p:cNvSpPr/>
          <p:nvPr/>
        </p:nvSpPr>
        <p:spPr>
          <a:xfrm>
            <a:off x="2696212" y="5805739"/>
            <a:ext cx="27304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Steel tubing</a:t>
            </a:r>
          </a:p>
        </p:txBody>
      </p:sp>
      <p:grpSp>
        <p:nvGrpSpPr>
          <p:cNvPr id="565" name="Group 565"/>
          <p:cNvGrpSpPr/>
          <p:nvPr/>
        </p:nvGrpSpPr>
        <p:grpSpPr>
          <a:xfrm>
            <a:off x="904424" y="2730121"/>
            <a:ext cx="802792" cy="6575860"/>
            <a:chOff x="0" y="0"/>
            <a:chExt cx="802791" cy="6575859"/>
          </a:xfrm>
        </p:grpSpPr>
        <p:sp>
          <p:nvSpPr>
            <p:cNvPr id="559" name="Shape 559"/>
            <p:cNvSpPr/>
            <p:nvPr/>
          </p:nvSpPr>
          <p:spPr>
            <a:xfrm>
              <a:off x="90513" y="45809"/>
              <a:ext cx="615683" cy="6530051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374367" y="0"/>
              <a:ext cx="96554" cy="614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1" h="21600" extrusionOk="0">
                  <a:moveTo>
                    <a:pt x="10658" y="0"/>
                  </a:moveTo>
                  <a:cubicBezTo>
                    <a:pt x="17424" y="1753"/>
                    <a:pt x="20219" y="3509"/>
                    <a:pt x="19037" y="5265"/>
                  </a:cubicBezTo>
                  <a:cubicBezTo>
                    <a:pt x="16953" y="8362"/>
                    <a:pt x="2511" y="11453"/>
                    <a:pt x="300" y="14549"/>
                  </a:cubicBezTo>
                  <a:cubicBezTo>
                    <a:pt x="-1381" y="16903"/>
                    <a:pt x="4005" y="19256"/>
                    <a:pt x="16436" y="21600"/>
                  </a:cubicBezTo>
                </a:path>
              </a:pathLst>
            </a:cu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 flipV="1">
              <a:off x="802791" y="197051"/>
              <a:ext cx="1" cy="1735099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 flipV="1">
              <a:off x="-1" y="197051"/>
              <a:ext cx="2" cy="1735099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 flipV="1">
              <a:off x="782716" y="4614434"/>
              <a:ext cx="1" cy="1172046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 flipV="1">
              <a:off x="42497" y="4614434"/>
              <a:ext cx="1" cy="1172046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566" name="Shape 566"/>
          <p:cNvSpPr/>
          <p:nvPr/>
        </p:nvSpPr>
        <p:spPr>
          <a:xfrm rot="10800000">
            <a:off x="1705908" y="4451490"/>
            <a:ext cx="1289556" cy="555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8" extrusionOk="0">
                <a:moveTo>
                  <a:pt x="21600" y="0"/>
                </a:moveTo>
                <a:cubicBezTo>
                  <a:pt x="17658" y="185"/>
                  <a:pt x="13907" y="3691"/>
                  <a:pt x="11106" y="9773"/>
                </a:cubicBezTo>
                <a:cubicBezTo>
                  <a:pt x="10118" y="11918"/>
                  <a:pt x="9261" y="14375"/>
                  <a:pt x="8168" y="16295"/>
                </a:cubicBezTo>
                <a:cubicBezTo>
                  <a:pt x="5866" y="20336"/>
                  <a:pt x="2808" y="21600"/>
                  <a:pt x="0" y="19675"/>
                </a:cubicBezTo>
              </a:path>
            </a:pathLst>
          </a:custGeom>
          <a:ln w="50800">
            <a:solidFill>
              <a:srgbClr val="FFFFFF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7" name="Shape 567"/>
          <p:cNvSpPr/>
          <p:nvPr/>
        </p:nvSpPr>
        <p:spPr>
          <a:xfrm rot="10800000" flipH="1">
            <a:off x="6740890" y="4400636"/>
            <a:ext cx="2726732" cy="555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8" extrusionOk="0">
                <a:moveTo>
                  <a:pt x="21600" y="0"/>
                </a:moveTo>
                <a:cubicBezTo>
                  <a:pt x="17658" y="185"/>
                  <a:pt x="13907" y="3691"/>
                  <a:pt x="11106" y="9773"/>
                </a:cubicBezTo>
                <a:cubicBezTo>
                  <a:pt x="10118" y="11918"/>
                  <a:pt x="9261" y="14375"/>
                  <a:pt x="8168" y="16295"/>
                </a:cubicBezTo>
                <a:cubicBezTo>
                  <a:pt x="5866" y="20336"/>
                  <a:pt x="2808" y="21600"/>
                  <a:pt x="0" y="19675"/>
                </a:cubicBezTo>
              </a:path>
            </a:pathLst>
          </a:custGeom>
          <a:ln w="50800">
            <a:solidFill>
              <a:srgbClr val="FFFFFF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8" name="Shape 568"/>
          <p:cNvSpPr/>
          <p:nvPr/>
        </p:nvSpPr>
        <p:spPr>
          <a:xfrm rot="10800000">
            <a:off x="1350497" y="6163394"/>
            <a:ext cx="1289557" cy="1562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8" extrusionOk="0">
                <a:moveTo>
                  <a:pt x="21600" y="0"/>
                </a:moveTo>
                <a:cubicBezTo>
                  <a:pt x="17658" y="185"/>
                  <a:pt x="13907" y="3691"/>
                  <a:pt x="11106" y="9773"/>
                </a:cubicBezTo>
                <a:cubicBezTo>
                  <a:pt x="10118" y="11918"/>
                  <a:pt x="9261" y="14375"/>
                  <a:pt x="8168" y="16295"/>
                </a:cubicBezTo>
                <a:cubicBezTo>
                  <a:pt x="5866" y="20336"/>
                  <a:pt x="2808" y="21600"/>
                  <a:pt x="0" y="19675"/>
                </a:cubicBezTo>
              </a:path>
            </a:pathLst>
          </a:custGeom>
          <a:ln w="50800">
            <a:solidFill>
              <a:srgbClr val="000000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2627864" y="1919580"/>
            <a:ext cx="48906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“A straw within a straw”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/>
          <p:nvPr/>
        </p:nvSpPr>
        <p:spPr>
          <a:xfrm>
            <a:off x="47" y="22390"/>
            <a:ext cx="1300470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When subjected to this much offset, </a:t>
            </a:r>
          </a:p>
          <a:p>
            <a: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t>steel casing AND tubing can fail.</a:t>
            </a:r>
          </a:p>
        </p:txBody>
      </p:sp>
      <p:pic>
        <p:nvPicPr>
          <p:cNvPr id="57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724" y="1136006"/>
            <a:ext cx="11587352" cy="9482196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/>
        </p:nvSpPr>
        <p:spPr>
          <a:xfrm rot="21244578">
            <a:off x="2039872" y="4466517"/>
            <a:ext cx="8487627" cy="1270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Outer casing broke in all cases.</a:t>
            </a:r>
          </a:p>
          <a:p>
            <a:pPr>
              <a:defRPr sz="38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Tubing leaked in 16 of the 18 cases.</a:t>
            </a:r>
          </a:p>
        </p:txBody>
      </p:sp>
      <p:sp>
        <p:nvSpPr>
          <p:cNvPr id="574" name="Shape 574">
            <a:hlinkClick r:id="rId4"/>
          </p:cNvPr>
          <p:cNvSpPr/>
          <p:nvPr/>
        </p:nvSpPr>
        <p:spPr>
          <a:xfrm>
            <a:off x="10609614" y="9153604"/>
            <a:ext cx="215280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Report 8, p. 34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/>
        </p:nvSpPr>
        <p:spPr>
          <a:xfrm>
            <a:off x="420326" y="2186740"/>
            <a:ext cx="11656148" cy="1536707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100"/>
            </a:pPr>
            <a:r>
              <a:t>“The tectonically induced casing/tubing damage described above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normally does not</a:t>
            </a:r>
            <a:r>
              <a:t> result in loss of hydrocarbon containment outside of the wellbore. “</a:t>
            </a:r>
          </a:p>
        </p:txBody>
      </p:sp>
      <p:sp>
        <p:nvSpPr>
          <p:cNvPr id="577" name="Shape 577"/>
          <p:cNvSpPr/>
          <p:nvPr/>
        </p:nvSpPr>
        <p:spPr>
          <a:xfrm>
            <a:off x="549527" y="3804701"/>
            <a:ext cx="7483248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 u="sng"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– SoCalGas Risk Management Plan #2, 2017</a:t>
            </a:r>
          </a:p>
        </p:txBody>
      </p:sp>
      <p:sp>
        <p:nvSpPr>
          <p:cNvPr id="578" name="Shape 578"/>
          <p:cNvSpPr/>
          <p:nvPr/>
        </p:nvSpPr>
        <p:spPr>
          <a:xfrm>
            <a:off x="1055439" y="592109"/>
            <a:ext cx="1089392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This independent seismic hazard study is based on laboratory and computer simulations</a:t>
            </a:r>
          </a:p>
        </p:txBody>
      </p:sp>
      <p:pic>
        <p:nvPicPr>
          <p:cNvPr id="579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602" y="4933451"/>
            <a:ext cx="5718476" cy="4679561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Shape 580"/>
          <p:cNvSpPr/>
          <p:nvPr/>
        </p:nvSpPr>
        <p:spPr>
          <a:xfrm>
            <a:off x="6980693" y="6201495"/>
            <a:ext cx="4947039" cy="242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100"/>
            </a:lvl1pPr>
          </a:lstStyle>
          <a:p>
            <a:r>
              <a:t>Tubing leaked in 16 of the 18 cases</a:t>
            </a:r>
          </a:p>
        </p:txBody>
      </p:sp>
      <p:sp>
        <p:nvSpPr>
          <p:cNvPr id="581" name="Shape 581"/>
          <p:cNvSpPr/>
          <p:nvPr/>
        </p:nvSpPr>
        <p:spPr>
          <a:xfrm rot="20669359">
            <a:off x="8476802" y="3204311"/>
            <a:ext cx="4636652" cy="1193801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>
                <a:solidFill>
                  <a:srgbClr val="FFFFFF"/>
                </a:solidFill>
              </a:defRPr>
            </a:lvl1pPr>
          </a:lstStyle>
          <a:p>
            <a:r>
              <a:t>included no supporting evidence</a:t>
            </a:r>
          </a:p>
        </p:txBody>
      </p:sp>
      <p:sp>
        <p:nvSpPr>
          <p:cNvPr id="582" name="Shape 582">
            <a:hlinkClick r:id="rId4"/>
          </p:cNvPr>
          <p:cNvSpPr/>
          <p:nvPr/>
        </p:nvSpPr>
        <p:spPr>
          <a:xfrm>
            <a:off x="10609614" y="9153604"/>
            <a:ext cx="215280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Report 8, p. 34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roup 587"/>
          <p:cNvGrpSpPr/>
          <p:nvPr/>
        </p:nvGrpSpPr>
        <p:grpSpPr>
          <a:xfrm>
            <a:off x="5501050" y="74196"/>
            <a:ext cx="7345338" cy="3649929"/>
            <a:chOff x="0" y="0"/>
            <a:chExt cx="7345336" cy="3649927"/>
          </a:xfrm>
        </p:grpSpPr>
        <p:sp>
          <p:nvSpPr>
            <p:cNvPr id="584" name="Shape 584"/>
            <p:cNvSpPr/>
            <p:nvPr/>
          </p:nvSpPr>
          <p:spPr>
            <a:xfrm>
              <a:off x="0" y="97291"/>
              <a:ext cx="3002211" cy="301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811"/>
                  </a:lnTo>
                  <a:lnTo>
                    <a:pt x="21497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585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99851" y="15743"/>
              <a:ext cx="4445486" cy="3634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86" name="Shape 586"/>
            <p:cNvSpPr/>
            <p:nvPr/>
          </p:nvSpPr>
          <p:spPr>
            <a:xfrm>
              <a:off x="3024647" y="0"/>
              <a:ext cx="4248821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2% chance of 8 feet+</a:t>
              </a:r>
            </a:p>
          </p:txBody>
        </p:sp>
      </p:grpSp>
      <p:sp>
        <p:nvSpPr>
          <p:cNvPr id="588" name="Shape 588"/>
          <p:cNvSpPr/>
          <p:nvPr/>
        </p:nvSpPr>
        <p:spPr>
          <a:xfrm>
            <a:off x="9170586" y="2676730"/>
            <a:ext cx="3063782" cy="469901"/>
          </a:xfrm>
          <a:prstGeom prst="rect">
            <a:avLst/>
          </a:prstGeom>
          <a:solidFill>
            <a:srgbClr val="FFFFFF">
              <a:alpha val="5068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8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720" y="1946973"/>
            <a:ext cx="6663181" cy="6818524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590"/>
          <p:cNvSpPr/>
          <p:nvPr/>
        </p:nvSpPr>
        <p:spPr>
          <a:xfrm>
            <a:off x="16715072" y="5746750"/>
            <a:ext cx="16395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2.5 feet</a:t>
            </a:r>
          </a:p>
        </p:txBody>
      </p:sp>
      <p:sp>
        <p:nvSpPr>
          <p:cNvPr id="591" name="Shape 591"/>
          <p:cNvSpPr/>
          <p:nvPr/>
        </p:nvSpPr>
        <p:spPr>
          <a:xfrm>
            <a:off x="1001435" y="111333"/>
            <a:ext cx="579016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What’s the probability of different size earthquakes in the next 50 years?</a:t>
            </a:r>
          </a:p>
        </p:txBody>
      </p:sp>
      <p:sp>
        <p:nvSpPr>
          <p:cNvPr id="592" name="Shape 592"/>
          <p:cNvSpPr/>
          <p:nvPr/>
        </p:nvSpPr>
        <p:spPr>
          <a:xfrm>
            <a:off x="5448928" y="6661877"/>
            <a:ext cx="3026687" cy="3015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0"/>
                </a:moveTo>
                <a:lnTo>
                  <a:pt x="0" y="450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93" name="1_37.png"/>
          <p:cNvPicPr>
            <a:picLocks noChangeAspect="1"/>
          </p:cNvPicPr>
          <p:nvPr/>
        </p:nvPicPr>
        <p:blipFill>
          <a:blip r:embed="rId4">
            <a:extLst/>
          </a:blip>
          <a:srcRect l="17469" t="5537" r="16308" b="22355"/>
          <a:stretch>
            <a:fillRect/>
          </a:stretch>
        </p:blipFill>
        <p:spPr>
          <a:xfrm rot="21386680">
            <a:off x="8309401" y="6448425"/>
            <a:ext cx="4624033" cy="3358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5" y="0"/>
                </a:moveTo>
                <a:lnTo>
                  <a:pt x="0" y="19829"/>
                </a:lnTo>
                <a:lnTo>
                  <a:pt x="20705" y="21600"/>
                </a:lnTo>
                <a:lnTo>
                  <a:pt x="21600" y="1771"/>
                </a:lnTo>
                <a:lnTo>
                  <a:pt x="89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94" name="Shape 594"/>
          <p:cNvSpPr/>
          <p:nvPr/>
        </p:nvSpPr>
        <p:spPr>
          <a:xfrm>
            <a:off x="8545325" y="6586503"/>
            <a:ext cx="431430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10% chance of 6 inches+</a:t>
            </a:r>
          </a:p>
        </p:txBody>
      </p:sp>
      <p:grpSp>
        <p:nvGrpSpPr>
          <p:cNvPr id="598" name="Group 598"/>
          <p:cNvGrpSpPr/>
          <p:nvPr/>
        </p:nvGrpSpPr>
        <p:grpSpPr>
          <a:xfrm>
            <a:off x="5485930" y="3302846"/>
            <a:ext cx="7395410" cy="3190384"/>
            <a:chOff x="0" y="0"/>
            <a:chExt cx="7395408" cy="3190382"/>
          </a:xfrm>
        </p:grpSpPr>
        <p:sp>
          <p:nvSpPr>
            <p:cNvPr id="595" name="Shape 595"/>
            <p:cNvSpPr/>
            <p:nvPr/>
          </p:nvSpPr>
          <p:spPr>
            <a:xfrm>
              <a:off x="0" y="52578"/>
              <a:ext cx="2982152" cy="310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2" y="21600"/>
                  </a:moveTo>
                  <a:lnTo>
                    <a:pt x="0" y="1681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596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b="4342"/>
            <a:stretch>
              <a:fillRect/>
            </a:stretch>
          </p:blipFill>
          <p:spPr>
            <a:xfrm>
              <a:off x="2914971" y="0"/>
              <a:ext cx="4442917" cy="3190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97" name="Shape 597"/>
            <p:cNvSpPr/>
            <p:nvPr/>
          </p:nvSpPr>
          <p:spPr>
            <a:xfrm>
              <a:off x="2932946" y="40203"/>
              <a:ext cx="4462463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5% chance of 2.5 feet+</a:t>
              </a:r>
            </a:p>
          </p:txBody>
        </p:sp>
      </p:grpSp>
      <p:sp>
        <p:nvSpPr>
          <p:cNvPr id="599" name="Shape 599">
            <a:hlinkClick r:id="rId6"/>
          </p:cNvPr>
          <p:cNvSpPr/>
          <p:nvPr/>
        </p:nvSpPr>
        <p:spPr>
          <a:xfrm>
            <a:off x="340439" y="8911040"/>
            <a:ext cx="215280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Report 6, p. 27</a:t>
            </a:r>
          </a:p>
        </p:txBody>
      </p:sp>
      <p:sp>
        <p:nvSpPr>
          <p:cNvPr id="600" name="Shape 600"/>
          <p:cNvSpPr/>
          <p:nvPr/>
        </p:nvSpPr>
        <p:spPr>
          <a:xfrm>
            <a:off x="9380412" y="2613230"/>
            <a:ext cx="264413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All 62 wells fail</a:t>
            </a:r>
          </a:p>
        </p:txBody>
      </p:sp>
      <p:sp>
        <p:nvSpPr>
          <p:cNvPr id="601" name="Shape 601"/>
          <p:cNvSpPr/>
          <p:nvPr/>
        </p:nvSpPr>
        <p:spPr>
          <a:xfrm>
            <a:off x="9406063" y="5835650"/>
            <a:ext cx="3063783" cy="469900"/>
          </a:xfrm>
          <a:prstGeom prst="rect">
            <a:avLst/>
          </a:prstGeom>
          <a:solidFill>
            <a:srgbClr val="FFFFFF">
              <a:alpha val="5068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9433628" y="5803900"/>
            <a:ext cx="301969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48 of 62 wells fail</a:t>
            </a:r>
          </a:p>
        </p:txBody>
      </p:sp>
      <p:sp>
        <p:nvSpPr>
          <p:cNvPr id="603" name="Shape 603">
            <a:hlinkClick r:id="rId7"/>
          </p:cNvPr>
          <p:cNvSpPr/>
          <p:nvPr/>
        </p:nvSpPr>
        <p:spPr>
          <a:xfrm>
            <a:off x="403349" y="9273054"/>
            <a:ext cx="713012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with well failure conclusions from Report 7, p. 181</a:t>
            </a:r>
          </a:p>
        </p:txBody>
      </p:sp>
      <p:sp>
        <p:nvSpPr>
          <p:cNvPr id="604" name="Shape 604"/>
          <p:cNvSpPr/>
          <p:nvPr/>
        </p:nvSpPr>
        <p:spPr>
          <a:xfrm>
            <a:off x="9406063" y="9026319"/>
            <a:ext cx="3063783" cy="469901"/>
          </a:xfrm>
          <a:prstGeom prst="rect">
            <a:avLst/>
          </a:prstGeom>
          <a:solidFill>
            <a:srgbClr val="FFFFFF">
              <a:alpha val="5068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9329795" y="8994569"/>
            <a:ext cx="322736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~40 of 62 wells fail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Screen Shot 2019-08-02 at 3.45.21 AM.png"/>
          <p:cNvPicPr>
            <a:picLocks noChangeAspect="1"/>
          </p:cNvPicPr>
          <p:nvPr/>
        </p:nvPicPr>
        <p:blipFill>
          <a:blip r:embed="rId2">
            <a:extLst/>
          </a:blip>
          <a:srcRect b="2454"/>
          <a:stretch>
            <a:fillRect/>
          </a:stretch>
        </p:blipFill>
        <p:spPr>
          <a:xfrm>
            <a:off x="1267326" y="1262743"/>
            <a:ext cx="10111119" cy="8072032"/>
          </a:xfrm>
          <a:prstGeom prst="rect">
            <a:avLst/>
          </a:prstGeom>
          <a:ln w="12700">
            <a:miter lim="400000"/>
          </a:ln>
        </p:spPr>
      </p:pic>
      <p:sp>
        <p:nvSpPr>
          <p:cNvPr id="608" name="Shape 608"/>
          <p:cNvSpPr/>
          <p:nvPr/>
        </p:nvSpPr>
        <p:spPr>
          <a:xfrm rot="16200000">
            <a:off x="974636" y="4603749"/>
            <a:ext cx="5575301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4500 ft = 15 Statue of Liberties</a:t>
            </a:r>
          </a:p>
        </p:txBody>
      </p:sp>
      <p:sp>
        <p:nvSpPr>
          <p:cNvPr id="609" name="Shape 609"/>
          <p:cNvSpPr/>
          <p:nvPr/>
        </p:nvSpPr>
        <p:spPr>
          <a:xfrm>
            <a:off x="8267433" y="2348789"/>
            <a:ext cx="3927585" cy="2336801"/>
          </a:xfrm>
          <a:prstGeom prst="rect">
            <a:avLst/>
          </a:prstGeom>
          <a:solidFill>
            <a:srgbClr val="5C07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These rocks have successfully trapped the gas for millions of years.</a:t>
            </a:r>
          </a:p>
        </p:txBody>
      </p:sp>
      <p:grpSp>
        <p:nvGrpSpPr>
          <p:cNvPr id="615" name="Group 615"/>
          <p:cNvGrpSpPr/>
          <p:nvPr/>
        </p:nvGrpSpPr>
        <p:grpSpPr>
          <a:xfrm>
            <a:off x="7438754" y="1557731"/>
            <a:ext cx="101601" cy="431800"/>
            <a:chOff x="0" y="0"/>
            <a:chExt cx="101599" cy="431798"/>
          </a:xfrm>
        </p:grpSpPr>
        <p:sp>
          <p:nvSpPr>
            <p:cNvPr id="610" name="Shape 610"/>
            <p:cNvSpPr/>
            <p:nvPr/>
          </p:nvSpPr>
          <p:spPr>
            <a:xfrm>
              <a:off x="65191" y="0"/>
              <a:ext cx="36409" cy="431799"/>
            </a:xfrm>
            <a:prstGeom prst="line">
              <a:avLst/>
            </a:prstGeom>
            <a:noFill/>
            <a:ln w="3810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 flipH="1">
              <a:off x="-1" y="0"/>
              <a:ext cx="36410" cy="431799"/>
            </a:xfrm>
            <a:prstGeom prst="line">
              <a:avLst/>
            </a:prstGeom>
            <a:noFill/>
            <a:ln w="3810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 flipH="1">
              <a:off x="24736" y="0"/>
              <a:ext cx="53152" cy="1"/>
            </a:xfrm>
            <a:prstGeom prst="line">
              <a:avLst/>
            </a:prstGeom>
            <a:noFill/>
            <a:ln w="3810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 flipH="1">
              <a:off x="24736" y="137997"/>
              <a:ext cx="46126" cy="1"/>
            </a:xfrm>
            <a:prstGeom prst="line">
              <a:avLst/>
            </a:prstGeom>
            <a:noFill/>
            <a:ln w="3810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 flipH="1">
              <a:off x="16181" y="249285"/>
              <a:ext cx="76960" cy="1"/>
            </a:xfrm>
            <a:prstGeom prst="line">
              <a:avLst/>
            </a:prstGeom>
            <a:noFill/>
            <a:ln w="38100" cap="flat">
              <a:solidFill>
                <a:srgbClr val="60606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616" name="Shape 616"/>
          <p:cNvSpPr/>
          <p:nvPr/>
        </p:nvSpPr>
        <p:spPr>
          <a:xfrm>
            <a:off x="1233022" y="-51843"/>
            <a:ext cx="108712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If a single well is ripped apart in an earthquake, how much gas will make it all the way up to the surface?</a:t>
            </a:r>
          </a:p>
        </p:txBody>
      </p:sp>
      <p:sp>
        <p:nvSpPr>
          <p:cNvPr id="617" name="Shape 617"/>
          <p:cNvSpPr/>
          <p:nvPr/>
        </p:nvSpPr>
        <p:spPr>
          <a:xfrm>
            <a:off x="356722" y="9363353"/>
            <a:ext cx="35687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 u="sng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https://www.youtube.com/watch?v=fFUxq9UolN4</a:t>
            </a:r>
          </a:p>
        </p:txBody>
      </p:sp>
      <p:sp>
        <p:nvSpPr>
          <p:cNvPr id="618" name="Shape 618"/>
          <p:cNvSpPr/>
          <p:nvPr/>
        </p:nvSpPr>
        <p:spPr>
          <a:xfrm flipV="1">
            <a:off x="7489554" y="1954405"/>
            <a:ext cx="1" cy="4820631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19" name="Shape 619"/>
          <p:cNvSpPr/>
          <p:nvPr/>
        </p:nvSpPr>
        <p:spPr>
          <a:xfrm flipV="1">
            <a:off x="7828351" y="1892731"/>
            <a:ext cx="1" cy="3248916"/>
          </a:xfrm>
          <a:prstGeom prst="line">
            <a:avLst/>
          </a:prstGeom>
          <a:ln w="76200">
            <a:solidFill>
              <a:srgbClr val="FFFFFF"/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grpSp>
        <p:nvGrpSpPr>
          <p:cNvPr id="635" name="Group 635"/>
          <p:cNvGrpSpPr/>
          <p:nvPr/>
        </p:nvGrpSpPr>
        <p:grpSpPr>
          <a:xfrm>
            <a:off x="4302265" y="2205176"/>
            <a:ext cx="132954" cy="3502209"/>
            <a:chOff x="0" y="0"/>
            <a:chExt cx="132953" cy="3502208"/>
          </a:xfrm>
        </p:grpSpPr>
        <p:pic>
          <p:nvPicPr>
            <p:cNvPr id="620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0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21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234351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22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468702"/>
              <a:ext cx="132954" cy="22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23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703053"/>
              <a:ext cx="132954" cy="22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24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937405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25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1171756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26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1406107"/>
              <a:ext cx="132954" cy="22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27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1640459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28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1874810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29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2109161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30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2343513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31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2577864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32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2812215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33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3046566"/>
              <a:ext cx="132954" cy="22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634" name="droppedImage.png"/>
            <p:cNvPicPr>
              <a:picLocks/>
            </p:cNvPicPr>
            <p:nvPr/>
          </p:nvPicPr>
          <p:blipFill>
            <a:blip r:embed="rId4">
              <a:extLst/>
            </a:blip>
            <a:srcRect t="221" r="120"/>
            <a:stretch>
              <a:fillRect/>
            </a:stretch>
          </p:blipFill>
          <p:spPr>
            <a:xfrm>
              <a:off x="0" y="3280918"/>
              <a:ext cx="132954" cy="221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91" y="0"/>
                  </a:moveTo>
                  <a:cubicBezTo>
                    <a:pt x="3718" y="16"/>
                    <a:pt x="3456" y="50"/>
                    <a:pt x="3546" y="77"/>
                  </a:cubicBezTo>
                  <a:cubicBezTo>
                    <a:pt x="4069" y="234"/>
                    <a:pt x="3958" y="479"/>
                    <a:pt x="3353" y="581"/>
                  </a:cubicBezTo>
                  <a:cubicBezTo>
                    <a:pt x="3065" y="629"/>
                    <a:pt x="2974" y="699"/>
                    <a:pt x="3095" y="735"/>
                  </a:cubicBezTo>
                  <a:cubicBezTo>
                    <a:pt x="3216" y="772"/>
                    <a:pt x="3140" y="827"/>
                    <a:pt x="2966" y="890"/>
                  </a:cubicBezTo>
                  <a:cubicBezTo>
                    <a:pt x="2732" y="975"/>
                    <a:pt x="2851" y="1052"/>
                    <a:pt x="3288" y="1123"/>
                  </a:cubicBezTo>
                  <a:cubicBezTo>
                    <a:pt x="3720" y="1192"/>
                    <a:pt x="3852" y="1296"/>
                    <a:pt x="3804" y="1510"/>
                  </a:cubicBezTo>
                  <a:cubicBezTo>
                    <a:pt x="3768" y="1671"/>
                    <a:pt x="3865" y="1936"/>
                    <a:pt x="4062" y="2090"/>
                  </a:cubicBezTo>
                  <a:cubicBezTo>
                    <a:pt x="4276" y="2258"/>
                    <a:pt x="4435" y="2693"/>
                    <a:pt x="4384" y="3213"/>
                  </a:cubicBezTo>
                  <a:cubicBezTo>
                    <a:pt x="4332" y="3748"/>
                    <a:pt x="4385" y="4106"/>
                    <a:pt x="4578" y="4142"/>
                  </a:cubicBezTo>
                  <a:cubicBezTo>
                    <a:pt x="4779" y="4179"/>
                    <a:pt x="4738" y="4233"/>
                    <a:pt x="4449" y="4297"/>
                  </a:cubicBezTo>
                  <a:cubicBezTo>
                    <a:pt x="4201" y="4351"/>
                    <a:pt x="4011" y="4427"/>
                    <a:pt x="3998" y="4452"/>
                  </a:cubicBezTo>
                  <a:cubicBezTo>
                    <a:pt x="3984" y="4476"/>
                    <a:pt x="3792" y="4618"/>
                    <a:pt x="3611" y="4761"/>
                  </a:cubicBezTo>
                  <a:cubicBezTo>
                    <a:pt x="3126" y="5144"/>
                    <a:pt x="3047" y="5381"/>
                    <a:pt x="3353" y="5497"/>
                  </a:cubicBezTo>
                  <a:cubicBezTo>
                    <a:pt x="3502" y="5553"/>
                    <a:pt x="3778" y="5824"/>
                    <a:pt x="3998" y="6077"/>
                  </a:cubicBezTo>
                  <a:cubicBezTo>
                    <a:pt x="4324" y="6455"/>
                    <a:pt x="4378" y="6592"/>
                    <a:pt x="4062" y="6774"/>
                  </a:cubicBezTo>
                  <a:cubicBezTo>
                    <a:pt x="3712" y="6977"/>
                    <a:pt x="3719" y="6989"/>
                    <a:pt x="4449" y="7161"/>
                  </a:cubicBezTo>
                  <a:cubicBezTo>
                    <a:pt x="5344" y="7373"/>
                    <a:pt x="5419" y="7477"/>
                    <a:pt x="4965" y="7742"/>
                  </a:cubicBezTo>
                  <a:cubicBezTo>
                    <a:pt x="4795" y="7841"/>
                    <a:pt x="4735" y="7974"/>
                    <a:pt x="4771" y="8013"/>
                  </a:cubicBezTo>
                  <a:cubicBezTo>
                    <a:pt x="4808" y="8052"/>
                    <a:pt x="4605" y="8188"/>
                    <a:pt x="4384" y="8323"/>
                  </a:cubicBezTo>
                  <a:cubicBezTo>
                    <a:pt x="3870" y="8638"/>
                    <a:pt x="4043" y="8838"/>
                    <a:pt x="4965" y="9019"/>
                  </a:cubicBezTo>
                  <a:cubicBezTo>
                    <a:pt x="5582" y="9141"/>
                    <a:pt x="5688" y="9176"/>
                    <a:pt x="5416" y="9329"/>
                  </a:cubicBezTo>
                  <a:cubicBezTo>
                    <a:pt x="5236" y="9430"/>
                    <a:pt x="5175" y="9640"/>
                    <a:pt x="5287" y="9794"/>
                  </a:cubicBezTo>
                  <a:cubicBezTo>
                    <a:pt x="5574" y="10185"/>
                    <a:pt x="5593" y="11110"/>
                    <a:pt x="5352" y="11458"/>
                  </a:cubicBezTo>
                  <a:cubicBezTo>
                    <a:pt x="5240" y="11619"/>
                    <a:pt x="5268" y="11779"/>
                    <a:pt x="5416" y="11806"/>
                  </a:cubicBezTo>
                  <a:cubicBezTo>
                    <a:pt x="5575" y="11836"/>
                    <a:pt x="5575" y="11910"/>
                    <a:pt x="5416" y="12000"/>
                  </a:cubicBezTo>
                  <a:cubicBezTo>
                    <a:pt x="5268" y="12084"/>
                    <a:pt x="5124" y="12480"/>
                    <a:pt x="5094" y="12852"/>
                  </a:cubicBezTo>
                  <a:cubicBezTo>
                    <a:pt x="5000" y="14013"/>
                    <a:pt x="4769" y="14300"/>
                    <a:pt x="3804" y="14439"/>
                  </a:cubicBezTo>
                  <a:cubicBezTo>
                    <a:pt x="3192" y="14527"/>
                    <a:pt x="3011" y="14602"/>
                    <a:pt x="3159" y="14710"/>
                  </a:cubicBezTo>
                  <a:cubicBezTo>
                    <a:pt x="3642" y="15060"/>
                    <a:pt x="3625" y="15198"/>
                    <a:pt x="3159" y="15252"/>
                  </a:cubicBezTo>
                  <a:cubicBezTo>
                    <a:pt x="2520" y="15325"/>
                    <a:pt x="2597" y="15517"/>
                    <a:pt x="3288" y="15832"/>
                  </a:cubicBezTo>
                  <a:cubicBezTo>
                    <a:pt x="3808" y="16069"/>
                    <a:pt x="3831" y="16502"/>
                    <a:pt x="3417" y="16877"/>
                  </a:cubicBezTo>
                  <a:cubicBezTo>
                    <a:pt x="3350" y="16939"/>
                    <a:pt x="3582" y="17050"/>
                    <a:pt x="3933" y="17148"/>
                  </a:cubicBezTo>
                  <a:lnTo>
                    <a:pt x="4578" y="17342"/>
                  </a:lnTo>
                  <a:lnTo>
                    <a:pt x="3869" y="17419"/>
                  </a:lnTo>
                  <a:cubicBezTo>
                    <a:pt x="3471" y="17467"/>
                    <a:pt x="3289" y="17532"/>
                    <a:pt x="3417" y="17535"/>
                  </a:cubicBezTo>
                  <a:cubicBezTo>
                    <a:pt x="3545" y="17539"/>
                    <a:pt x="3423" y="17654"/>
                    <a:pt x="3159" y="17806"/>
                  </a:cubicBezTo>
                  <a:cubicBezTo>
                    <a:pt x="2896" y="17959"/>
                    <a:pt x="2667" y="18230"/>
                    <a:pt x="2708" y="18387"/>
                  </a:cubicBezTo>
                  <a:cubicBezTo>
                    <a:pt x="2749" y="18544"/>
                    <a:pt x="2718" y="18766"/>
                    <a:pt x="2579" y="18890"/>
                  </a:cubicBezTo>
                  <a:cubicBezTo>
                    <a:pt x="2440" y="19014"/>
                    <a:pt x="2274" y="19281"/>
                    <a:pt x="2257" y="19510"/>
                  </a:cubicBezTo>
                  <a:cubicBezTo>
                    <a:pt x="2239" y="19739"/>
                    <a:pt x="2063" y="19982"/>
                    <a:pt x="1870" y="20052"/>
                  </a:cubicBezTo>
                  <a:cubicBezTo>
                    <a:pt x="1676" y="20122"/>
                    <a:pt x="1524" y="20394"/>
                    <a:pt x="1483" y="20632"/>
                  </a:cubicBezTo>
                  <a:cubicBezTo>
                    <a:pt x="1421" y="20992"/>
                    <a:pt x="1284" y="21070"/>
                    <a:pt x="709" y="21135"/>
                  </a:cubicBezTo>
                  <a:cubicBezTo>
                    <a:pt x="300" y="21182"/>
                    <a:pt x="0" y="21299"/>
                    <a:pt x="0" y="21406"/>
                  </a:cubicBezTo>
                  <a:cubicBezTo>
                    <a:pt x="0" y="21586"/>
                    <a:pt x="175" y="21600"/>
                    <a:pt x="10832" y="21600"/>
                  </a:cubicBezTo>
                  <a:lnTo>
                    <a:pt x="21600" y="21600"/>
                  </a:lnTo>
                  <a:lnTo>
                    <a:pt x="21600" y="21368"/>
                  </a:lnTo>
                  <a:cubicBezTo>
                    <a:pt x="21600" y="21239"/>
                    <a:pt x="21350" y="21029"/>
                    <a:pt x="21020" y="20903"/>
                  </a:cubicBezTo>
                  <a:cubicBezTo>
                    <a:pt x="20689" y="20777"/>
                    <a:pt x="20439" y="20575"/>
                    <a:pt x="20439" y="20477"/>
                  </a:cubicBezTo>
                  <a:cubicBezTo>
                    <a:pt x="20439" y="20380"/>
                    <a:pt x="20223" y="20169"/>
                    <a:pt x="19988" y="20013"/>
                  </a:cubicBezTo>
                  <a:cubicBezTo>
                    <a:pt x="19574" y="19738"/>
                    <a:pt x="19418" y="19532"/>
                    <a:pt x="19021" y="18581"/>
                  </a:cubicBezTo>
                  <a:cubicBezTo>
                    <a:pt x="18917" y="18333"/>
                    <a:pt x="18712" y="18054"/>
                    <a:pt x="18570" y="18000"/>
                  </a:cubicBezTo>
                  <a:cubicBezTo>
                    <a:pt x="18427" y="17946"/>
                    <a:pt x="18222" y="17519"/>
                    <a:pt x="18054" y="17032"/>
                  </a:cubicBezTo>
                  <a:cubicBezTo>
                    <a:pt x="17796" y="16286"/>
                    <a:pt x="17800" y="16124"/>
                    <a:pt x="18183" y="15948"/>
                  </a:cubicBezTo>
                  <a:cubicBezTo>
                    <a:pt x="18745" y="15691"/>
                    <a:pt x="18784" y="15347"/>
                    <a:pt x="18247" y="15213"/>
                  </a:cubicBezTo>
                  <a:cubicBezTo>
                    <a:pt x="18025" y="15157"/>
                    <a:pt x="17810" y="14981"/>
                    <a:pt x="17796" y="14826"/>
                  </a:cubicBezTo>
                  <a:cubicBezTo>
                    <a:pt x="17781" y="14671"/>
                    <a:pt x="17489" y="14431"/>
                    <a:pt x="17151" y="14323"/>
                  </a:cubicBezTo>
                  <a:cubicBezTo>
                    <a:pt x="16572" y="14138"/>
                    <a:pt x="16515" y="14050"/>
                    <a:pt x="16635" y="12697"/>
                  </a:cubicBezTo>
                  <a:cubicBezTo>
                    <a:pt x="16706" y="11906"/>
                    <a:pt x="16817" y="11237"/>
                    <a:pt x="16829" y="11187"/>
                  </a:cubicBezTo>
                  <a:cubicBezTo>
                    <a:pt x="16841" y="11138"/>
                    <a:pt x="16742" y="10758"/>
                    <a:pt x="16635" y="10374"/>
                  </a:cubicBezTo>
                  <a:cubicBezTo>
                    <a:pt x="16493" y="9865"/>
                    <a:pt x="16547" y="9663"/>
                    <a:pt x="16829" y="9561"/>
                  </a:cubicBezTo>
                  <a:cubicBezTo>
                    <a:pt x="17041" y="9484"/>
                    <a:pt x="17550" y="9224"/>
                    <a:pt x="17925" y="8981"/>
                  </a:cubicBezTo>
                  <a:cubicBezTo>
                    <a:pt x="18300" y="8738"/>
                    <a:pt x="18882" y="8423"/>
                    <a:pt x="19214" y="8284"/>
                  </a:cubicBezTo>
                  <a:cubicBezTo>
                    <a:pt x="19546" y="8145"/>
                    <a:pt x="19807" y="7857"/>
                    <a:pt x="19859" y="7665"/>
                  </a:cubicBezTo>
                  <a:cubicBezTo>
                    <a:pt x="19951" y="7321"/>
                    <a:pt x="19961" y="7320"/>
                    <a:pt x="18634" y="7200"/>
                  </a:cubicBezTo>
                  <a:cubicBezTo>
                    <a:pt x="16903" y="7043"/>
                    <a:pt x="16506" y="7038"/>
                    <a:pt x="16506" y="7200"/>
                  </a:cubicBezTo>
                  <a:cubicBezTo>
                    <a:pt x="16506" y="7273"/>
                    <a:pt x="16220" y="7375"/>
                    <a:pt x="15861" y="7432"/>
                  </a:cubicBezTo>
                  <a:cubicBezTo>
                    <a:pt x="15022" y="7567"/>
                    <a:pt x="14589" y="7402"/>
                    <a:pt x="14314" y="6852"/>
                  </a:cubicBezTo>
                  <a:cubicBezTo>
                    <a:pt x="14181" y="6585"/>
                    <a:pt x="13748" y="6365"/>
                    <a:pt x="13089" y="6155"/>
                  </a:cubicBezTo>
                  <a:cubicBezTo>
                    <a:pt x="12163" y="5860"/>
                    <a:pt x="12135" y="5802"/>
                    <a:pt x="12186" y="5187"/>
                  </a:cubicBezTo>
                  <a:cubicBezTo>
                    <a:pt x="12216" y="4831"/>
                    <a:pt x="12441" y="4484"/>
                    <a:pt x="12638" y="4413"/>
                  </a:cubicBezTo>
                  <a:cubicBezTo>
                    <a:pt x="12835" y="4342"/>
                    <a:pt x="12880" y="4236"/>
                    <a:pt x="12767" y="4181"/>
                  </a:cubicBezTo>
                  <a:cubicBezTo>
                    <a:pt x="12654" y="4126"/>
                    <a:pt x="12799" y="4006"/>
                    <a:pt x="13089" y="3910"/>
                  </a:cubicBezTo>
                  <a:cubicBezTo>
                    <a:pt x="13638" y="3728"/>
                    <a:pt x="13286" y="3657"/>
                    <a:pt x="12702" y="3832"/>
                  </a:cubicBezTo>
                  <a:cubicBezTo>
                    <a:pt x="12207" y="3981"/>
                    <a:pt x="11734" y="3871"/>
                    <a:pt x="11928" y="3639"/>
                  </a:cubicBezTo>
                  <a:cubicBezTo>
                    <a:pt x="12096" y="3438"/>
                    <a:pt x="12111" y="3432"/>
                    <a:pt x="11477" y="3600"/>
                  </a:cubicBezTo>
                  <a:cubicBezTo>
                    <a:pt x="10811" y="3776"/>
                    <a:pt x="10851" y="3765"/>
                    <a:pt x="10445" y="3368"/>
                  </a:cubicBezTo>
                  <a:cubicBezTo>
                    <a:pt x="10353" y="3277"/>
                    <a:pt x="10171" y="3341"/>
                    <a:pt x="9930" y="3523"/>
                  </a:cubicBezTo>
                  <a:lnTo>
                    <a:pt x="9543" y="3794"/>
                  </a:lnTo>
                  <a:lnTo>
                    <a:pt x="8833" y="3523"/>
                  </a:lnTo>
                  <a:cubicBezTo>
                    <a:pt x="8076" y="3240"/>
                    <a:pt x="7891" y="3250"/>
                    <a:pt x="8447" y="3561"/>
                  </a:cubicBezTo>
                  <a:cubicBezTo>
                    <a:pt x="8624" y="3661"/>
                    <a:pt x="8669" y="3798"/>
                    <a:pt x="8576" y="3871"/>
                  </a:cubicBezTo>
                  <a:cubicBezTo>
                    <a:pt x="8437" y="3980"/>
                    <a:pt x="8228" y="3980"/>
                    <a:pt x="7415" y="3794"/>
                  </a:cubicBezTo>
                  <a:cubicBezTo>
                    <a:pt x="6574" y="3601"/>
                    <a:pt x="6343" y="3457"/>
                    <a:pt x="5996" y="2942"/>
                  </a:cubicBezTo>
                  <a:cubicBezTo>
                    <a:pt x="5770" y="2606"/>
                    <a:pt x="5587" y="2168"/>
                    <a:pt x="5610" y="1974"/>
                  </a:cubicBezTo>
                  <a:cubicBezTo>
                    <a:pt x="5632" y="1781"/>
                    <a:pt x="5531" y="1572"/>
                    <a:pt x="5352" y="1471"/>
                  </a:cubicBezTo>
                  <a:cubicBezTo>
                    <a:pt x="5090" y="1324"/>
                    <a:pt x="5155" y="1236"/>
                    <a:pt x="5610" y="1123"/>
                  </a:cubicBezTo>
                  <a:cubicBezTo>
                    <a:pt x="6255" y="961"/>
                    <a:pt x="6359" y="649"/>
                    <a:pt x="5803" y="542"/>
                  </a:cubicBezTo>
                  <a:cubicBezTo>
                    <a:pt x="5596" y="502"/>
                    <a:pt x="5416" y="443"/>
                    <a:pt x="5416" y="387"/>
                  </a:cubicBezTo>
                  <a:cubicBezTo>
                    <a:pt x="5416" y="331"/>
                    <a:pt x="5174" y="207"/>
                    <a:pt x="4900" y="116"/>
                  </a:cubicBezTo>
                  <a:cubicBezTo>
                    <a:pt x="4728" y="59"/>
                    <a:pt x="4508" y="25"/>
                    <a:pt x="419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" grpId="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roup 657"/>
          <p:cNvGrpSpPr/>
          <p:nvPr/>
        </p:nvGrpSpPr>
        <p:grpSpPr>
          <a:xfrm>
            <a:off x="-3232215" y="856292"/>
            <a:ext cx="19469229" cy="12566677"/>
            <a:chOff x="0" y="0"/>
            <a:chExt cx="19469228" cy="12566676"/>
          </a:xfrm>
        </p:grpSpPr>
        <p:sp>
          <p:nvSpPr>
            <p:cNvPr id="637" name="Shape 637"/>
            <p:cNvSpPr/>
            <p:nvPr/>
          </p:nvSpPr>
          <p:spPr>
            <a:xfrm rot="11259216">
              <a:off x="10918473" y="1358140"/>
              <a:ext cx="8392317" cy="294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52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 rot="459216">
              <a:off x="9945410" y="3823587"/>
              <a:ext cx="8392317" cy="294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11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 rot="10800000">
              <a:off x="8064782" y="7360094"/>
              <a:ext cx="8392316" cy="294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 rot="459216">
              <a:off x="214715" y="7368771"/>
              <a:ext cx="8392317" cy="294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52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 rot="459216">
              <a:off x="1465203" y="4761457"/>
              <a:ext cx="8392317" cy="294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 rot="459216">
              <a:off x="2746852" y="2108323"/>
              <a:ext cx="8392316" cy="294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11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 rot="11259216">
              <a:off x="7280396" y="9080300"/>
              <a:ext cx="8392317" cy="294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52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 rot="11259216">
              <a:off x="8530883" y="6472985"/>
              <a:ext cx="8392317" cy="294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2552387" y="0"/>
              <a:ext cx="14240505" cy="2783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extrusionOk="0">
                  <a:moveTo>
                    <a:pt x="351" y="21346"/>
                  </a:moveTo>
                  <a:lnTo>
                    <a:pt x="0" y="0"/>
                  </a:lnTo>
                  <a:lnTo>
                    <a:pt x="21400" y="1271"/>
                  </a:lnTo>
                  <a:lnTo>
                    <a:pt x="21600" y="19821"/>
                  </a:lnTo>
                  <a:cubicBezTo>
                    <a:pt x="21600" y="19821"/>
                    <a:pt x="20798" y="20075"/>
                    <a:pt x="20447" y="19567"/>
                  </a:cubicBezTo>
                  <a:cubicBezTo>
                    <a:pt x="20097" y="19059"/>
                    <a:pt x="18593" y="17026"/>
                    <a:pt x="18042" y="18042"/>
                  </a:cubicBezTo>
                  <a:cubicBezTo>
                    <a:pt x="17490" y="19059"/>
                    <a:pt x="17290" y="18042"/>
                    <a:pt x="17290" y="18042"/>
                  </a:cubicBezTo>
                  <a:cubicBezTo>
                    <a:pt x="17290" y="18042"/>
                    <a:pt x="15937" y="18042"/>
                    <a:pt x="15285" y="18296"/>
                  </a:cubicBezTo>
                  <a:cubicBezTo>
                    <a:pt x="14634" y="18551"/>
                    <a:pt x="12780" y="21092"/>
                    <a:pt x="12429" y="20329"/>
                  </a:cubicBezTo>
                  <a:cubicBezTo>
                    <a:pt x="12078" y="19567"/>
                    <a:pt x="8620" y="20584"/>
                    <a:pt x="8620" y="20584"/>
                  </a:cubicBezTo>
                  <a:cubicBezTo>
                    <a:pt x="8620" y="20584"/>
                    <a:pt x="5663" y="19059"/>
                    <a:pt x="5262" y="19313"/>
                  </a:cubicBezTo>
                  <a:cubicBezTo>
                    <a:pt x="4861" y="19567"/>
                    <a:pt x="3408" y="20584"/>
                    <a:pt x="2606" y="21092"/>
                  </a:cubicBezTo>
                  <a:cubicBezTo>
                    <a:pt x="1804" y="21600"/>
                    <a:pt x="351" y="21346"/>
                    <a:pt x="351" y="2134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 flipV="1">
              <a:off x="7458917" y="2676288"/>
              <a:ext cx="3766632" cy="8161031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0" y="1701591"/>
              <a:ext cx="2800192" cy="946613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6454225" y="561690"/>
              <a:ext cx="2478046" cy="10606037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9425299" y="2491457"/>
              <a:ext cx="756121" cy="3938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"/>
                  </a:moveTo>
                  <a:lnTo>
                    <a:pt x="1216" y="21600"/>
                  </a:lnTo>
                  <a:lnTo>
                    <a:pt x="21600" y="12930"/>
                  </a:lnTo>
                  <a:lnTo>
                    <a:pt x="21536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 rot="10800000">
              <a:off x="9950317" y="3826097"/>
              <a:ext cx="756120" cy="393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"/>
                  </a:moveTo>
                  <a:lnTo>
                    <a:pt x="1216" y="21600"/>
                  </a:lnTo>
                  <a:lnTo>
                    <a:pt x="21600" y="12930"/>
                  </a:lnTo>
                  <a:lnTo>
                    <a:pt x="21536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0243260" y="4842340"/>
              <a:ext cx="121372" cy="2661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extrusionOk="0">
                  <a:moveTo>
                    <a:pt x="0" y="0"/>
                  </a:moveTo>
                  <a:cubicBezTo>
                    <a:pt x="9720" y="3639"/>
                    <a:pt x="16010" y="7296"/>
                    <a:pt x="18852" y="10962"/>
                  </a:cubicBezTo>
                  <a:cubicBezTo>
                    <a:pt x="21600" y="14507"/>
                    <a:pt x="21119" y="18057"/>
                    <a:pt x="17411" y="21600"/>
                  </a:cubicBezTo>
                </a:path>
              </a:pathLst>
            </a:cu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 flipV="1">
              <a:off x="10706174" y="6051375"/>
              <a:ext cx="1" cy="1110551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 flipV="1">
              <a:off x="9953447" y="6051375"/>
              <a:ext cx="1" cy="1110551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9790546" y="2525653"/>
              <a:ext cx="41163" cy="314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0" h="21600" extrusionOk="0">
                  <a:moveTo>
                    <a:pt x="0" y="0"/>
                  </a:moveTo>
                  <a:cubicBezTo>
                    <a:pt x="10751" y="3249"/>
                    <a:pt x="17136" y="6501"/>
                    <a:pt x="19152" y="9753"/>
                  </a:cubicBezTo>
                  <a:cubicBezTo>
                    <a:pt x="21600" y="13703"/>
                    <a:pt x="17604" y="17653"/>
                    <a:pt x="7166" y="21600"/>
                  </a:cubicBezTo>
                </a:path>
              </a:pathLst>
            </a:cu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 flipV="1">
              <a:off x="10145969" y="2712366"/>
              <a:ext cx="1" cy="1644061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 flipV="1">
              <a:off x="9385299" y="2712366"/>
              <a:ext cx="1" cy="1644061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658" name="Shape 658"/>
          <p:cNvSpPr/>
          <p:nvPr/>
        </p:nvSpPr>
        <p:spPr>
          <a:xfrm>
            <a:off x="7045164" y="2679993"/>
            <a:ext cx="1150907" cy="3034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1" h="21600" extrusionOk="0">
                <a:moveTo>
                  <a:pt x="1158" y="21600"/>
                </a:moveTo>
                <a:cubicBezTo>
                  <a:pt x="181" y="20856"/>
                  <a:pt x="-191" y="20014"/>
                  <a:pt x="92" y="19185"/>
                </a:cubicBezTo>
                <a:cubicBezTo>
                  <a:pt x="750" y="17256"/>
                  <a:pt x="4608" y="15840"/>
                  <a:pt x="7271" y="14213"/>
                </a:cubicBezTo>
                <a:cubicBezTo>
                  <a:pt x="10498" y="12242"/>
                  <a:pt x="11951" y="9926"/>
                  <a:pt x="14556" y="7822"/>
                </a:cubicBezTo>
                <a:cubicBezTo>
                  <a:pt x="16428" y="6309"/>
                  <a:pt x="18898" y="4904"/>
                  <a:pt x="20208" y="3301"/>
                </a:cubicBezTo>
                <a:cubicBezTo>
                  <a:pt x="21078" y="2236"/>
                  <a:pt x="21409" y="1115"/>
                  <a:pt x="21181" y="0"/>
                </a:cubicBezTo>
              </a:path>
            </a:pathLst>
          </a:custGeom>
          <a:ln w="1270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6894567" y="2767749"/>
            <a:ext cx="202404" cy="2865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1" h="21600" extrusionOk="0">
                <a:moveTo>
                  <a:pt x="13189" y="21600"/>
                </a:moveTo>
                <a:cubicBezTo>
                  <a:pt x="11778" y="21006"/>
                  <a:pt x="9940" y="20417"/>
                  <a:pt x="7680" y="19832"/>
                </a:cubicBezTo>
                <a:cubicBezTo>
                  <a:pt x="5402" y="19243"/>
                  <a:pt x="2694" y="18658"/>
                  <a:pt x="1277" y="18059"/>
                </a:cubicBezTo>
                <a:cubicBezTo>
                  <a:pt x="-1179" y="17022"/>
                  <a:pt x="284" y="15971"/>
                  <a:pt x="2508" y="14934"/>
                </a:cubicBezTo>
                <a:cubicBezTo>
                  <a:pt x="5146" y="13704"/>
                  <a:pt x="8865" y="12482"/>
                  <a:pt x="11289" y="11247"/>
                </a:cubicBezTo>
                <a:cubicBezTo>
                  <a:pt x="15671" y="9015"/>
                  <a:pt x="15770" y="6764"/>
                  <a:pt x="16866" y="4519"/>
                </a:cubicBezTo>
                <a:cubicBezTo>
                  <a:pt x="17601" y="3011"/>
                  <a:pt x="18710" y="1504"/>
                  <a:pt x="20421" y="0"/>
                </a:cubicBezTo>
              </a:path>
            </a:pathLst>
          </a:custGeom>
          <a:ln w="1270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826622" y="171450"/>
            <a:ext cx="107696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Gas can leak up the outside of the ruptured well or along the fault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/>
          <p:nvPr/>
        </p:nvSpPr>
        <p:spPr>
          <a:xfrm>
            <a:off x="6451072" y="317491"/>
            <a:ext cx="1026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 dirty="0"/>
          </a:p>
        </p:txBody>
      </p:sp>
      <p:pic>
        <p:nvPicPr>
          <p:cNvPr id="66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6842" y="1289380"/>
            <a:ext cx="4840193" cy="7530647"/>
          </a:xfrm>
          <a:prstGeom prst="rect">
            <a:avLst/>
          </a:prstGeom>
          <a:ln w="12700">
            <a:miter lim="400000"/>
          </a:ln>
        </p:spPr>
      </p:pic>
      <p:sp>
        <p:nvSpPr>
          <p:cNvPr id="664" name="Shape 664">
            <a:hlinkClick r:id="rId3"/>
          </p:cNvPr>
          <p:cNvSpPr/>
          <p:nvPr/>
        </p:nvSpPr>
        <p:spPr>
          <a:xfrm>
            <a:off x="356722" y="9363353"/>
            <a:ext cx="35687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Report 9, p. 30</a:t>
            </a:r>
          </a:p>
        </p:txBody>
      </p:sp>
      <p:sp>
        <p:nvSpPr>
          <p:cNvPr id="665" name="Shape 665"/>
          <p:cNvSpPr/>
          <p:nvPr/>
        </p:nvSpPr>
        <p:spPr>
          <a:xfrm rot="21342616">
            <a:off x="5306557" y="2159656"/>
            <a:ext cx="7097911" cy="2451113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>
                <a:solidFill>
                  <a:srgbClr val="FFFFFF"/>
                </a:solidFill>
              </a:defRPr>
            </a:pPr>
            <a:r>
              <a:t>"</a:t>
            </a:r>
            <a:r>
              <a:rPr i="1"/>
              <a:t>Many</a:t>
            </a:r>
            <a:r>
              <a:t> cases show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no gas flow to surface</a:t>
            </a:r>
            <a:r>
              <a:t> because the tubing does not leak or the cement bond between the casing and rock formations is adequate to halt upward gas migration.”</a:t>
            </a:r>
          </a:p>
        </p:txBody>
      </p:sp>
      <p:sp>
        <p:nvSpPr>
          <p:cNvPr id="666" name="Shape 666"/>
          <p:cNvSpPr/>
          <p:nvPr/>
        </p:nvSpPr>
        <p:spPr>
          <a:xfrm>
            <a:off x="4722586" y="5278846"/>
            <a:ext cx="7650239" cy="119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The great thing about science is that we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quantify</a:t>
            </a:r>
            <a:r>
              <a:t> our uncertainty.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040" y="124072"/>
            <a:ext cx="12953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They ran hundreds of thousands of simulations with different assumptions.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/>
          <p:nvPr/>
        </p:nvSpPr>
        <p:spPr>
          <a:xfrm>
            <a:off x="1009629" y="487933"/>
            <a:ext cx="7450138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If a single well fails…</a:t>
            </a:r>
          </a:p>
        </p:txBody>
      </p:sp>
      <p:sp>
        <p:nvSpPr>
          <p:cNvPr id="669" name="Shape 669"/>
          <p:cNvSpPr/>
          <p:nvPr/>
        </p:nvSpPr>
        <p:spPr>
          <a:xfrm>
            <a:off x="10448502" y="9248007"/>
            <a:ext cx="1787958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 u="sng">
                <a:latin typeface="Helvetica Neue"/>
                <a:ea typeface="Helvetica Neue"/>
                <a:cs typeface="Helvetica Neue"/>
                <a:sym typeface="Helvetica Neue"/>
                <a:hlinkClick r:id="rId2"/>
              </a:defRPr>
            </a:lvl1pPr>
          </a:lstStyle>
          <a:p>
            <a:pPr>
              <a:defRPr u="none"/>
            </a:pPr>
            <a:r>
              <a:rPr u="sng">
                <a:hlinkClick r:id="rId2"/>
              </a:rPr>
              <a:t>Aliso Canyon Peak, ARB</a:t>
            </a:r>
          </a:p>
        </p:txBody>
      </p:sp>
      <p:sp>
        <p:nvSpPr>
          <p:cNvPr id="670" name="Shape 670"/>
          <p:cNvSpPr/>
          <p:nvPr/>
        </p:nvSpPr>
        <p:spPr>
          <a:xfrm>
            <a:off x="533294" y="9207774"/>
            <a:ext cx="35687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 u="sng">
                <a:latin typeface="Gill Sans"/>
                <a:ea typeface="Gill Sans"/>
                <a:cs typeface="Gill Sans"/>
                <a:sym typeface="Gill Sans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Shaw Summary, p. 8</a:t>
            </a:r>
          </a:p>
        </p:txBody>
      </p:sp>
      <p:graphicFrame>
        <p:nvGraphicFramePr>
          <p:cNvPr id="671" name="Table 671"/>
          <p:cNvGraphicFramePr/>
          <p:nvPr/>
        </p:nvGraphicFramePr>
        <p:xfrm>
          <a:off x="2183008" y="2740920"/>
          <a:ext cx="9073105" cy="543283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6095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0944">
                <a:tc>
                  <a:txBody>
                    <a:bodyPr/>
                    <a:lstStyle/>
                    <a:p>
                      <a:r>
                        <a:rPr sz="3600"/>
                        <a:t>The ‘middle of the road’ case
(50% worse, 50% better)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sz="3600"/>
                        <a:t>0.01 to 0.1 MMscf/day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0944">
                <a:tc>
                  <a:txBody>
                    <a:bodyPr/>
                    <a:lstStyle/>
                    <a:p>
                      <a:r>
                        <a:rPr sz="3600"/>
                        <a:t>10% of the cases are 
worse than this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3600"/>
                        <a:t>10 
MMscf/day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254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944">
                <a:tc>
                  <a:txBody>
                    <a:bodyPr/>
                    <a:lstStyle/>
                    <a:p>
                      <a:r>
                        <a:rPr sz="3600"/>
                        <a:t>2015 SS-25 Blowout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3600"/>
                        <a:t>80
MMscf/day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254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72" name="Shape 672"/>
          <p:cNvSpPr/>
          <p:nvPr/>
        </p:nvSpPr>
        <p:spPr>
          <a:xfrm>
            <a:off x="7648879" y="5287293"/>
            <a:ext cx="12700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hape 674">
            <a:hlinkClick r:id="rId2"/>
          </p:cNvPr>
          <p:cNvSpPr/>
          <p:nvPr/>
        </p:nvSpPr>
        <p:spPr>
          <a:xfrm>
            <a:off x="356722" y="9363353"/>
            <a:ext cx="35687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Report 10, p. 23</a:t>
            </a:r>
          </a:p>
        </p:txBody>
      </p:sp>
      <p:sp>
        <p:nvSpPr>
          <p:cNvPr id="675" name="Shape 675"/>
          <p:cNvSpPr/>
          <p:nvPr/>
        </p:nvSpPr>
        <p:spPr>
          <a:xfrm>
            <a:off x="214907" y="209051"/>
            <a:ext cx="5739657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But a major earthquake will simultaneously rupture all 62 wells.</a:t>
            </a:r>
          </a:p>
        </p:txBody>
      </p:sp>
      <p:sp>
        <p:nvSpPr>
          <p:cNvPr id="676" name="Shape 676"/>
          <p:cNvSpPr/>
          <p:nvPr/>
        </p:nvSpPr>
        <p:spPr>
          <a:xfrm>
            <a:off x="10448502" y="9248007"/>
            <a:ext cx="1787958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 u="sng">
                <a:latin typeface="Helvetica Neue"/>
                <a:ea typeface="Helvetica Neue"/>
                <a:cs typeface="Helvetica Neue"/>
                <a:sym typeface="Helvetica Neue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Aliso Canyon Peak, ARB</a:t>
            </a:r>
          </a:p>
        </p:txBody>
      </p:sp>
      <p:sp>
        <p:nvSpPr>
          <p:cNvPr id="677" name="Shape 677"/>
          <p:cNvSpPr/>
          <p:nvPr/>
        </p:nvSpPr>
        <p:spPr>
          <a:xfrm>
            <a:off x="533294" y="9207774"/>
            <a:ext cx="35687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 u="sng">
                <a:latin typeface="Gill Sans"/>
                <a:ea typeface="Gill Sans"/>
                <a:cs typeface="Gill Sans"/>
                <a:sym typeface="Gill Sans"/>
                <a:hlinkClick r:id="rId4"/>
              </a:defRPr>
            </a:lvl1pPr>
          </a:lstStyle>
          <a:p>
            <a:pPr>
              <a:defRPr u="none"/>
            </a:pPr>
            <a:r>
              <a:rPr u="sng">
                <a:hlinkClick r:id="rId4"/>
              </a:rPr>
              <a:t>Shaw Summary, p. 8</a:t>
            </a:r>
          </a:p>
        </p:txBody>
      </p:sp>
      <p:pic>
        <p:nvPicPr>
          <p:cNvPr id="678" name="Screen Shot 2019-08-02 at 7.08.22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78556" y="88175"/>
            <a:ext cx="5739657" cy="435969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79" name="Table 679"/>
          <p:cNvGraphicFramePr/>
          <p:nvPr/>
        </p:nvGraphicFramePr>
        <p:xfrm>
          <a:off x="146006" y="4988838"/>
          <a:ext cx="12712786" cy="3718227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5693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7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39409">
                <a:tc>
                  <a:txBody>
                    <a:bodyPr/>
                    <a:lstStyle/>
                    <a:p>
                      <a:r>
                        <a:rPr sz="3300"/>
                        <a:t>The ‘middle of the road’ case
(50% worse, 50% better)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sz="3600"/>
                        <a:t>0.25 
MMscf/day</a:t>
                      </a:r>
                    </a:p>
                  </a:txBody>
                  <a:tcPr marL="50800" marR="50800" marT="50800" marB="50800" anchor="ctr" horzOverflow="overflow"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/>
                        <a:t>1 MMscf 
total over 5 years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409">
                <a:tc>
                  <a:txBody>
                    <a:bodyPr/>
                    <a:lstStyle/>
                    <a:p>
                      <a:r>
                        <a:rPr sz="3600"/>
                        <a:t>10% of the cases are worse than this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3600"/>
                        <a:t>250
MMscf/day</a:t>
                      </a:r>
                    </a:p>
                  </a:txBody>
                  <a:tcPr marL="50800" marR="50800" marT="50800" marB="50800" anchor="ctr" horzOverflow="overflow"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/>
                        <a:t>40 Bcf 
total over 5 years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409">
                <a:tc>
                  <a:txBody>
                    <a:bodyPr/>
                    <a:lstStyle/>
                    <a:p>
                      <a:r>
                        <a:rPr sz="3600"/>
                        <a:t>2015 SS-25 Blowout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3600"/>
                        <a:t>80
MMscf/day</a:t>
                      </a:r>
                    </a:p>
                  </a:txBody>
                  <a:tcPr marL="50800" marR="50800" marT="50800" marB="50800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600"/>
                        <a:t>5.4 Bcf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80" name="Shape 680"/>
          <p:cNvSpPr/>
          <p:nvPr/>
        </p:nvSpPr>
        <p:spPr>
          <a:xfrm rot="20656496">
            <a:off x="7270075" y="6613003"/>
            <a:ext cx="1181406" cy="4699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3x Aliso</a:t>
            </a:r>
          </a:p>
        </p:txBody>
      </p:sp>
      <p:sp>
        <p:nvSpPr>
          <p:cNvPr id="681" name="Shape 681"/>
          <p:cNvSpPr/>
          <p:nvPr/>
        </p:nvSpPr>
        <p:spPr>
          <a:xfrm rot="20656496">
            <a:off x="11590163" y="6613003"/>
            <a:ext cx="1181406" cy="4699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8x Aliso</a:t>
            </a:r>
          </a:p>
        </p:txBody>
      </p:sp>
      <p:sp>
        <p:nvSpPr>
          <p:cNvPr id="682" name="Shape 682"/>
          <p:cNvSpPr/>
          <p:nvPr/>
        </p:nvSpPr>
        <p:spPr>
          <a:xfrm rot="20656496">
            <a:off x="7524126" y="5588652"/>
            <a:ext cx="673304" cy="4699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Tiny</a:t>
            </a:r>
          </a:p>
        </p:txBody>
      </p:sp>
      <p:sp>
        <p:nvSpPr>
          <p:cNvPr id="683" name="Shape 683"/>
          <p:cNvSpPr/>
          <p:nvPr/>
        </p:nvSpPr>
        <p:spPr>
          <a:xfrm rot="20656496">
            <a:off x="11844214" y="5588652"/>
            <a:ext cx="673304" cy="4699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Tiny</a:t>
            </a:r>
          </a:p>
        </p:txBody>
      </p:sp>
      <p:sp>
        <p:nvSpPr>
          <p:cNvPr id="12" name="Shape 672"/>
          <p:cNvSpPr/>
          <p:nvPr/>
        </p:nvSpPr>
        <p:spPr>
          <a:xfrm>
            <a:off x="5309716" y="6626995"/>
            <a:ext cx="12700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" grpId="3" animBg="1" advAuto="0"/>
      <p:bldP spid="681" grpId="4" animBg="1" advAuto="0"/>
      <p:bldP spid="682" grpId="1" animBg="1" advAuto="0"/>
      <p:bldP spid="683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roup 705"/>
          <p:cNvGrpSpPr/>
          <p:nvPr/>
        </p:nvGrpSpPr>
        <p:grpSpPr>
          <a:xfrm>
            <a:off x="1649287" y="1712847"/>
            <a:ext cx="14605542" cy="9427344"/>
            <a:chOff x="0" y="0"/>
            <a:chExt cx="14605541" cy="9427343"/>
          </a:xfrm>
        </p:grpSpPr>
        <p:sp>
          <p:nvSpPr>
            <p:cNvPr id="685" name="Shape 685"/>
            <p:cNvSpPr/>
            <p:nvPr/>
          </p:nvSpPr>
          <p:spPr>
            <a:xfrm rot="11259216">
              <a:off x="8190885" y="1018857"/>
              <a:ext cx="6295798" cy="220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52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 rot="459216">
              <a:off x="7460907" y="2868401"/>
              <a:ext cx="6295798" cy="220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11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 rot="10800000">
              <a:off x="6050086" y="5521438"/>
              <a:ext cx="6295798" cy="220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 rot="459216">
              <a:off x="161076" y="5527948"/>
              <a:ext cx="6295798" cy="220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52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 rot="459216">
              <a:off x="1099175" y="3571978"/>
              <a:ext cx="6295798" cy="220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 rot="459216">
              <a:off x="2060649" y="1581634"/>
              <a:ext cx="6295798" cy="220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11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 rot="11259216">
              <a:off x="5461651" y="6811913"/>
              <a:ext cx="6295798" cy="220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9452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 rot="11259216">
              <a:off x="6399749" y="4855942"/>
              <a:ext cx="6295798" cy="220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" y="21600"/>
                  </a:moveTo>
                  <a:lnTo>
                    <a:pt x="0" y="243"/>
                  </a:lnTo>
                  <a:lnTo>
                    <a:pt x="21600" y="0"/>
                  </a:lnTo>
                  <a:lnTo>
                    <a:pt x="19219" y="20872"/>
                  </a:lnTo>
                  <a:lnTo>
                    <a:pt x="170" y="21600"/>
                  </a:lnTo>
                  <a:close/>
                </a:path>
              </a:pathLst>
            </a:custGeom>
            <a:solidFill>
              <a:srgbClr val="FF93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1914764" y="0"/>
              <a:ext cx="10683028" cy="208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extrusionOk="0">
                  <a:moveTo>
                    <a:pt x="351" y="21346"/>
                  </a:moveTo>
                  <a:lnTo>
                    <a:pt x="0" y="0"/>
                  </a:lnTo>
                  <a:lnTo>
                    <a:pt x="21400" y="1271"/>
                  </a:lnTo>
                  <a:lnTo>
                    <a:pt x="21600" y="19821"/>
                  </a:lnTo>
                  <a:cubicBezTo>
                    <a:pt x="21600" y="19821"/>
                    <a:pt x="20798" y="20075"/>
                    <a:pt x="20447" y="19567"/>
                  </a:cubicBezTo>
                  <a:cubicBezTo>
                    <a:pt x="20097" y="19059"/>
                    <a:pt x="18593" y="17026"/>
                    <a:pt x="18042" y="18042"/>
                  </a:cubicBezTo>
                  <a:cubicBezTo>
                    <a:pt x="17490" y="19059"/>
                    <a:pt x="17290" y="18042"/>
                    <a:pt x="17290" y="18042"/>
                  </a:cubicBezTo>
                  <a:cubicBezTo>
                    <a:pt x="17290" y="18042"/>
                    <a:pt x="15937" y="18042"/>
                    <a:pt x="15285" y="18296"/>
                  </a:cubicBezTo>
                  <a:cubicBezTo>
                    <a:pt x="14634" y="18551"/>
                    <a:pt x="12780" y="21092"/>
                    <a:pt x="12429" y="20329"/>
                  </a:cubicBezTo>
                  <a:cubicBezTo>
                    <a:pt x="12078" y="19567"/>
                    <a:pt x="8620" y="20584"/>
                    <a:pt x="8620" y="20584"/>
                  </a:cubicBezTo>
                  <a:cubicBezTo>
                    <a:pt x="8620" y="20584"/>
                    <a:pt x="5663" y="19059"/>
                    <a:pt x="5262" y="19313"/>
                  </a:cubicBezTo>
                  <a:cubicBezTo>
                    <a:pt x="4861" y="19567"/>
                    <a:pt x="3408" y="20584"/>
                    <a:pt x="2606" y="21092"/>
                  </a:cubicBezTo>
                  <a:cubicBezTo>
                    <a:pt x="1804" y="21600"/>
                    <a:pt x="351" y="21346"/>
                    <a:pt x="351" y="2134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 flipV="1">
              <a:off x="5595575" y="2007714"/>
              <a:ext cx="2825674" cy="6122290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0" y="1276509"/>
              <a:ext cx="5197006" cy="710136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12343727" y="421372"/>
              <a:ext cx="1858997" cy="79565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7070727" y="1869056"/>
              <a:ext cx="567231" cy="2954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"/>
                  </a:moveTo>
                  <a:lnTo>
                    <a:pt x="1216" y="21600"/>
                  </a:lnTo>
                  <a:lnTo>
                    <a:pt x="21600" y="12930"/>
                  </a:lnTo>
                  <a:lnTo>
                    <a:pt x="21536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 rot="10800000">
              <a:off x="7464587" y="2870284"/>
              <a:ext cx="567231" cy="295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"/>
                  </a:moveTo>
                  <a:lnTo>
                    <a:pt x="1216" y="21600"/>
                  </a:lnTo>
                  <a:lnTo>
                    <a:pt x="21600" y="12930"/>
                  </a:lnTo>
                  <a:lnTo>
                    <a:pt x="21536" y="0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7684349" y="3632655"/>
              <a:ext cx="91052" cy="199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6" h="21600" extrusionOk="0">
                  <a:moveTo>
                    <a:pt x="0" y="0"/>
                  </a:moveTo>
                  <a:cubicBezTo>
                    <a:pt x="9720" y="3639"/>
                    <a:pt x="16010" y="7296"/>
                    <a:pt x="18852" y="10962"/>
                  </a:cubicBezTo>
                  <a:cubicBezTo>
                    <a:pt x="21600" y="14507"/>
                    <a:pt x="21119" y="18057"/>
                    <a:pt x="17411" y="21600"/>
                  </a:cubicBezTo>
                </a:path>
              </a:pathLst>
            </a:cu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 flipV="1">
              <a:off x="8031621" y="4539656"/>
              <a:ext cx="1" cy="83312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 flipV="1">
              <a:off x="7466936" y="4539656"/>
              <a:ext cx="1" cy="833120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7344729" y="1894709"/>
              <a:ext cx="30881" cy="2359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0" h="21600" extrusionOk="0">
                  <a:moveTo>
                    <a:pt x="0" y="0"/>
                  </a:moveTo>
                  <a:cubicBezTo>
                    <a:pt x="10751" y="3249"/>
                    <a:pt x="17137" y="6501"/>
                    <a:pt x="19152" y="9753"/>
                  </a:cubicBezTo>
                  <a:cubicBezTo>
                    <a:pt x="21600" y="13703"/>
                    <a:pt x="17604" y="17653"/>
                    <a:pt x="7166" y="21600"/>
                  </a:cubicBezTo>
                </a:path>
              </a:pathLst>
            </a:cu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 flipV="1">
              <a:off x="7611363" y="2034778"/>
              <a:ext cx="1" cy="1233352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 flipV="1">
              <a:off x="7040719" y="2034778"/>
              <a:ext cx="1" cy="1233352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706" name="Shape 706"/>
          <p:cNvSpPr/>
          <p:nvPr/>
        </p:nvSpPr>
        <p:spPr>
          <a:xfrm>
            <a:off x="9359232" y="3080961"/>
            <a:ext cx="863395" cy="2276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1" h="21600" extrusionOk="0">
                <a:moveTo>
                  <a:pt x="1158" y="21600"/>
                </a:moveTo>
                <a:cubicBezTo>
                  <a:pt x="181" y="20856"/>
                  <a:pt x="-191" y="20014"/>
                  <a:pt x="92" y="19185"/>
                </a:cubicBezTo>
                <a:cubicBezTo>
                  <a:pt x="750" y="17256"/>
                  <a:pt x="4608" y="15840"/>
                  <a:pt x="7271" y="14213"/>
                </a:cubicBezTo>
                <a:cubicBezTo>
                  <a:pt x="10498" y="12242"/>
                  <a:pt x="11951" y="9926"/>
                  <a:pt x="14556" y="7822"/>
                </a:cubicBezTo>
                <a:cubicBezTo>
                  <a:pt x="16428" y="6309"/>
                  <a:pt x="18898" y="4904"/>
                  <a:pt x="20208" y="3301"/>
                </a:cubicBezTo>
                <a:cubicBezTo>
                  <a:pt x="21078" y="2236"/>
                  <a:pt x="21409" y="1115"/>
                  <a:pt x="21181" y="0"/>
                </a:cubicBezTo>
              </a:path>
            </a:pathLst>
          </a:custGeom>
          <a:ln w="889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9246257" y="3146794"/>
            <a:ext cx="151841" cy="2149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21" h="21600" extrusionOk="0">
                <a:moveTo>
                  <a:pt x="13189" y="21600"/>
                </a:moveTo>
                <a:cubicBezTo>
                  <a:pt x="11778" y="21006"/>
                  <a:pt x="9940" y="20417"/>
                  <a:pt x="7680" y="19832"/>
                </a:cubicBezTo>
                <a:cubicBezTo>
                  <a:pt x="5402" y="19243"/>
                  <a:pt x="2694" y="18658"/>
                  <a:pt x="1277" y="18059"/>
                </a:cubicBezTo>
                <a:cubicBezTo>
                  <a:pt x="-1179" y="17022"/>
                  <a:pt x="284" y="15971"/>
                  <a:pt x="2508" y="14934"/>
                </a:cubicBezTo>
                <a:cubicBezTo>
                  <a:pt x="5146" y="13704"/>
                  <a:pt x="8865" y="12482"/>
                  <a:pt x="11289" y="11247"/>
                </a:cubicBezTo>
                <a:cubicBezTo>
                  <a:pt x="15671" y="9015"/>
                  <a:pt x="15770" y="6764"/>
                  <a:pt x="16866" y="4519"/>
                </a:cubicBezTo>
                <a:cubicBezTo>
                  <a:pt x="17601" y="3011"/>
                  <a:pt x="18710" y="1504"/>
                  <a:pt x="20421" y="0"/>
                </a:cubicBezTo>
              </a:path>
            </a:pathLst>
          </a:custGeom>
          <a:ln w="88900">
            <a:solidFill>
              <a:schemeClr val="accent2">
                <a:hueOff val="-2473793"/>
                <a:satOff val="-50209"/>
                <a:lumOff val="235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3687524" y="9378662"/>
            <a:ext cx="6193684" cy="228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200"/>
            </a:lvl1pPr>
          </a:lstStyle>
          <a:p>
            <a:r>
              <a:t>https://www.icdp-online.org/projects/world/north-and-central-america/san-andreas-fault-usa/gallery-pilot-hole/</a:t>
            </a:r>
          </a:p>
        </p:txBody>
      </p:sp>
      <p:sp>
        <p:nvSpPr>
          <p:cNvPr id="709" name="Shape 709"/>
          <p:cNvSpPr/>
          <p:nvPr/>
        </p:nvSpPr>
        <p:spPr>
          <a:xfrm>
            <a:off x="59954" y="8626894"/>
            <a:ext cx="6485166" cy="2078578"/>
          </a:xfrm>
          <a:prstGeom prst="rect">
            <a:avLst/>
          </a:pr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53025" y="7864718"/>
            <a:ext cx="6500019" cy="1475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400" extrusionOk="0">
                <a:moveTo>
                  <a:pt x="0" y="909"/>
                </a:moveTo>
                <a:lnTo>
                  <a:pt x="0" y="21400"/>
                </a:lnTo>
                <a:cubicBezTo>
                  <a:pt x="0" y="21400"/>
                  <a:pt x="2058" y="19899"/>
                  <a:pt x="5128" y="20301"/>
                </a:cubicBezTo>
                <a:cubicBezTo>
                  <a:pt x="8197" y="20703"/>
                  <a:pt x="9123" y="19793"/>
                  <a:pt x="11254" y="19793"/>
                </a:cubicBezTo>
                <a:cubicBezTo>
                  <a:pt x="13386" y="19793"/>
                  <a:pt x="15432" y="18186"/>
                  <a:pt x="17563" y="19391"/>
                </a:cubicBezTo>
                <a:cubicBezTo>
                  <a:pt x="19695" y="20596"/>
                  <a:pt x="21571" y="20195"/>
                  <a:pt x="21571" y="20195"/>
                </a:cubicBezTo>
                <a:cubicBezTo>
                  <a:pt x="21571" y="20195"/>
                  <a:pt x="21600" y="-107"/>
                  <a:pt x="21408" y="1"/>
                </a:cubicBezTo>
                <a:cubicBezTo>
                  <a:pt x="18019" y="1905"/>
                  <a:pt x="18887" y="-200"/>
                  <a:pt x="16073" y="202"/>
                </a:cubicBezTo>
                <a:cubicBezTo>
                  <a:pt x="13260" y="604"/>
                  <a:pt x="11647" y="202"/>
                  <a:pt x="9175" y="604"/>
                </a:cubicBezTo>
                <a:cubicBezTo>
                  <a:pt x="6702" y="1006"/>
                  <a:pt x="6115" y="805"/>
                  <a:pt x="3472" y="1207"/>
                </a:cubicBezTo>
                <a:cubicBezTo>
                  <a:pt x="829" y="1608"/>
                  <a:pt x="0" y="909"/>
                  <a:pt x="0" y="909"/>
                </a:cubicBezTo>
                <a:close/>
              </a:path>
            </a:pathLst>
          </a:cu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82590" y="3902955"/>
            <a:ext cx="6403947" cy="1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59954" y="6839315"/>
            <a:ext cx="6485166" cy="1184791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13" name="Shape 713"/>
          <p:cNvSpPr/>
          <p:nvPr/>
        </p:nvSpPr>
        <p:spPr>
          <a:xfrm flipH="1">
            <a:off x="37567" y="5753151"/>
            <a:ext cx="6515478" cy="1418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181" extrusionOk="0">
                <a:moveTo>
                  <a:pt x="0" y="1117"/>
                </a:moveTo>
                <a:lnTo>
                  <a:pt x="72" y="19421"/>
                </a:lnTo>
                <a:cubicBezTo>
                  <a:pt x="72" y="19421"/>
                  <a:pt x="2047" y="20662"/>
                  <a:pt x="5100" y="21075"/>
                </a:cubicBezTo>
                <a:cubicBezTo>
                  <a:pt x="8153" y="21489"/>
                  <a:pt x="9074" y="20553"/>
                  <a:pt x="11194" y="20553"/>
                </a:cubicBezTo>
                <a:cubicBezTo>
                  <a:pt x="13314" y="20553"/>
                  <a:pt x="15349" y="18898"/>
                  <a:pt x="17469" y="20139"/>
                </a:cubicBezTo>
                <a:cubicBezTo>
                  <a:pt x="19589" y="21380"/>
                  <a:pt x="21455" y="20966"/>
                  <a:pt x="21455" y="20966"/>
                </a:cubicBezTo>
                <a:cubicBezTo>
                  <a:pt x="21455" y="20966"/>
                  <a:pt x="21600" y="-111"/>
                  <a:pt x="21409" y="0"/>
                </a:cubicBezTo>
                <a:cubicBezTo>
                  <a:pt x="18038" y="1960"/>
                  <a:pt x="18786" y="-24"/>
                  <a:pt x="15987" y="389"/>
                </a:cubicBezTo>
                <a:cubicBezTo>
                  <a:pt x="13189" y="803"/>
                  <a:pt x="11585" y="389"/>
                  <a:pt x="9126" y="803"/>
                </a:cubicBezTo>
                <a:cubicBezTo>
                  <a:pt x="6666" y="1216"/>
                  <a:pt x="6082" y="1010"/>
                  <a:pt x="3454" y="1423"/>
                </a:cubicBezTo>
                <a:cubicBezTo>
                  <a:pt x="825" y="1837"/>
                  <a:pt x="0" y="1117"/>
                  <a:pt x="0" y="1117"/>
                </a:cubicBezTo>
                <a:close/>
              </a:path>
            </a:pathLst>
          </a:custGeom>
          <a:solidFill>
            <a:srgbClr val="FFD47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14" name="Shape 714"/>
          <p:cNvSpPr/>
          <p:nvPr/>
        </p:nvSpPr>
        <p:spPr>
          <a:xfrm flipH="1">
            <a:off x="34462" y="4391984"/>
            <a:ext cx="6521690" cy="1571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181" extrusionOk="0">
                <a:moveTo>
                  <a:pt x="0" y="1117"/>
                </a:moveTo>
                <a:lnTo>
                  <a:pt x="72" y="19421"/>
                </a:lnTo>
                <a:cubicBezTo>
                  <a:pt x="72" y="19421"/>
                  <a:pt x="2047" y="20662"/>
                  <a:pt x="5100" y="21075"/>
                </a:cubicBezTo>
                <a:cubicBezTo>
                  <a:pt x="8153" y="21489"/>
                  <a:pt x="9074" y="20553"/>
                  <a:pt x="11194" y="20553"/>
                </a:cubicBezTo>
                <a:cubicBezTo>
                  <a:pt x="13314" y="20553"/>
                  <a:pt x="15349" y="18898"/>
                  <a:pt x="17469" y="20139"/>
                </a:cubicBezTo>
                <a:cubicBezTo>
                  <a:pt x="19589" y="21380"/>
                  <a:pt x="21455" y="20966"/>
                  <a:pt x="21455" y="20966"/>
                </a:cubicBezTo>
                <a:cubicBezTo>
                  <a:pt x="21455" y="20966"/>
                  <a:pt x="21600" y="-111"/>
                  <a:pt x="21409" y="0"/>
                </a:cubicBezTo>
                <a:cubicBezTo>
                  <a:pt x="18038" y="1960"/>
                  <a:pt x="18786" y="-24"/>
                  <a:pt x="15987" y="389"/>
                </a:cubicBezTo>
                <a:cubicBezTo>
                  <a:pt x="13189" y="803"/>
                  <a:pt x="11585" y="389"/>
                  <a:pt x="9126" y="803"/>
                </a:cubicBezTo>
                <a:cubicBezTo>
                  <a:pt x="6666" y="1216"/>
                  <a:pt x="6082" y="1010"/>
                  <a:pt x="3454" y="1423"/>
                </a:cubicBezTo>
                <a:cubicBezTo>
                  <a:pt x="825" y="1837"/>
                  <a:pt x="0" y="1117"/>
                  <a:pt x="0" y="1117"/>
                </a:cubicBezTo>
                <a:close/>
              </a:path>
            </a:pathLst>
          </a:custGeom>
          <a:solidFill>
            <a:srgbClr val="941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50055" y="3831845"/>
            <a:ext cx="6505958" cy="769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400" extrusionOk="0">
                <a:moveTo>
                  <a:pt x="0" y="909"/>
                </a:moveTo>
                <a:lnTo>
                  <a:pt x="0" y="21400"/>
                </a:lnTo>
                <a:cubicBezTo>
                  <a:pt x="0" y="21400"/>
                  <a:pt x="2058" y="19899"/>
                  <a:pt x="5128" y="20301"/>
                </a:cubicBezTo>
                <a:cubicBezTo>
                  <a:pt x="8197" y="20703"/>
                  <a:pt x="9123" y="19793"/>
                  <a:pt x="11254" y="19793"/>
                </a:cubicBezTo>
                <a:cubicBezTo>
                  <a:pt x="13386" y="19793"/>
                  <a:pt x="15432" y="18186"/>
                  <a:pt x="17563" y="19391"/>
                </a:cubicBezTo>
                <a:cubicBezTo>
                  <a:pt x="19695" y="20596"/>
                  <a:pt x="21571" y="20195"/>
                  <a:pt x="21571" y="20195"/>
                </a:cubicBezTo>
                <a:cubicBezTo>
                  <a:pt x="21571" y="20195"/>
                  <a:pt x="21600" y="-107"/>
                  <a:pt x="21408" y="1"/>
                </a:cubicBezTo>
                <a:cubicBezTo>
                  <a:pt x="18019" y="1905"/>
                  <a:pt x="18887" y="-200"/>
                  <a:pt x="16073" y="202"/>
                </a:cubicBezTo>
                <a:cubicBezTo>
                  <a:pt x="13260" y="604"/>
                  <a:pt x="11647" y="202"/>
                  <a:pt x="9175" y="604"/>
                </a:cubicBezTo>
                <a:cubicBezTo>
                  <a:pt x="6702" y="1006"/>
                  <a:pt x="6115" y="805"/>
                  <a:pt x="3472" y="1207"/>
                </a:cubicBezTo>
                <a:cubicBezTo>
                  <a:pt x="829" y="1608"/>
                  <a:pt x="0" y="909"/>
                  <a:pt x="0" y="909"/>
                </a:cubicBezTo>
                <a:close/>
              </a:path>
            </a:pathLst>
          </a:custGeom>
          <a:solidFill>
            <a:srgbClr val="FF9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-131806" y="2079442"/>
            <a:ext cx="307044" cy="86941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3737526" y="2079442"/>
            <a:ext cx="2966406" cy="86941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1268426" y="3774626"/>
            <a:ext cx="504526" cy="53759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6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725" name="Group 725"/>
          <p:cNvGrpSpPr/>
          <p:nvPr/>
        </p:nvGrpSpPr>
        <p:grpSpPr>
          <a:xfrm>
            <a:off x="1194254" y="3839140"/>
            <a:ext cx="657854" cy="5388635"/>
            <a:chOff x="0" y="0"/>
            <a:chExt cx="657852" cy="5388633"/>
          </a:xfrm>
        </p:grpSpPr>
        <p:sp>
          <p:nvSpPr>
            <p:cNvPr id="719" name="Shape 719"/>
            <p:cNvSpPr/>
            <p:nvPr/>
          </p:nvSpPr>
          <p:spPr>
            <a:xfrm>
              <a:off x="74171" y="37538"/>
              <a:ext cx="504526" cy="5351096"/>
            </a:xfrm>
            <a:prstGeom prst="rect">
              <a:avLst/>
            </a:pr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306778" y="0"/>
              <a:ext cx="79122" cy="5037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1" h="21600" extrusionOk="0">
                  <a:moveTo>
                    <a:pt x="10658" y="0"/>
                  </a:moveTo>
                  <a:cubicBezTo>
                    <a:pt x="17424" y="1753"/>
                    <a:pt x="20219" y="3509"/>
                    <a:pt x="19037" y="5265"/>
                  </a:cubicBezTo>
                  <a:cubicBezTo>
                    <a:pt x="16953" y="8362"/>
                    <a:pt x="2511" y="11453"/>
                    <a:pt x="300" y="14549"/>
                  </a:cubicBezTo>
                  <a:cubicBezTo>
                    <a:pt x="-1381" y="16903"/>
                    <a:pt x="4005" y="19256"/>
                    <a:pt x="16436" y="21600"/>
                  </a:cubicBezTo>
                </a:path>
              </a:pathLst>
            </a:custGeom>
            <a:noFill/>
            <a:ln w="50800" cap="flat">
              <a:solidFill>
                <a:srgbClr val="53585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 flipV="1">
              <a:off x="657852" y="161475"/>
              <a:ext cx="1" cy="1421839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 flipV="1">
              <a:off x="-1" y="161475"/>
              <a:ext cx="2" cy="1421839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 flipV="1">
              <a:off x="641402" y="3781330"/>
              <a:ext cx="1" cy="960442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 flipV="1">
              <a:off x="34824" y="3781330"/>
              <a:ext cx="1" cy="960442"/>
            </a:xfrm>
            <a:prstGeom prst="line">
              <a:avLst/>
            </a:prstGeom>
            <a:noFill/>
            <a:ln w="1016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726" name="Shape 726"/>
          <p:cNvSpPr/>
          <p:nvPr/>
        </p:nvSpPr>
        <p:spPr>
          <a:xfrm>
            <a:off x="4868922" y="5423218"/>
            <a:ext cx="1016001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500">
                <a:solidFill>
                  <a:srgbClr val="FFFFFF"/>
                </a:solidFill>
              </a:defRPr>
            </a:lvl1pPr>
          </a:lstStyle>
          <a:p>
            <a:r>
              <a:t>≠</a:t>
            </a:r>
          </a:p>
        </p:txBody>
      </p:sp>
      <p:sp>
        <p:nvSpPr>
          <p:cNvPr id="727" name="Shape 727"/>
          <p:cNvSpPr/>
          <p:nvPr/>
        </p:nvSpPr>
        <p:spPr>
          <a:xfrm flipV="1">
            <a:off x="10049489" y="4999518"/>
            <a:ext cx="137264" cy="220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28" name="Shape 728"/>
          <p:cNvSpPr/>
          <p:nvPr/>
        </p:nvSpPr>
        <p:spPr>
          <a:xfrm flipH="1" flipV="1">
            <a:off x="9829308" y="5516009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29" name="Shape 729"/>
          <p:cNvSpPr/>
          <p:nvPr/>
        </p:nvSpPr>
        <p:spPr>
          <a:xfrm flipH="1" flipV="1">
            <a:off x="9829308" y="4483028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0" name="Shape 730"/>
          <p:cNvSpPr/>
          <p:nvPr/>
        </p:nvSpPr>
        <p:spPr>
          <a:xfrm flipH="1" flipV="1">
            <a:off x="9829308" y="4902128"/>
            <a:ext cx="36578" cy="2549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1" name="Shape 731"/>
          <p:cNvSpPr/>
          <p:nvPr/>
        </p:nvSpPr>
        <p:spPr>
          <a:xfrm flipH="1" flipV="1">
            <a:off x="9488098" y="3860578"/>
            <a:ext cx="36578" cy="2549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2" name="Shape 732"/>
          <p:cNvSpPr/>
          <p:nvPr/>
        </p:nvSpPr>
        <p:spPr>
          <a:xfrm flipH="1" flipV="1">
            <a:off x="9435165" y="4178972"/>
            <a:ext cx="142445" cy="214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3" name="Shape 733"/>
          <p:cNvSpPr/>
          <p:nvPr/>
        </p:nvSpPr>
        <p:spPr>
          <a:xfrm flipH="1">
            <a:off x="10099832" y="4302398"/>
            <a:ext cx="229013" cy="1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4" name="Shape 734"/>
          <p:cNvSpPr/>
          <p:nvPr/>
        </p:nvSpPr>
        <p:spPr>
          <a:xfrm flipH="1">
            <a:off x="9824892" y="5915298"/>
            <a:ext cx="229013" cy="1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5" name="Shape 735"/>
          <p:cNvSpPr/>
          <p:nvPr/>
        </p:nvSpPr>
        <p:spPr>
          <a:xfrm flipH="1">
            <a:off x="9440323" y="4309698"/>
            <a:ext cx="229013" cy="1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 flipV="1">
            <a:off x="8639789" y="7247418"/>
            <a:ext cx="137264" cy="22018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 flipH="1" flipV="1">
            <a:off x="8598330" y="7683428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 flipV="1">
            <a:off x="8883426" y="7437918"/>
            <a:ext cx="137264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 flipH="1" flipV="1">
            <a:off x="8841967" y="8212272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0" name="Shape 740"/>
          <p:cNvSpPr/>
          <p:nvPr/>
        </p:nvSpPr>
        <p:spPr>
          <a:xfrm flipH="1">
            <a:off x="8296432" y="7985398"/>
            <a:ext cx="229013" cy="1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1" name="Shape 741"/>
          <p:cNvSpPr/>
          <p:nvPr/>
        </p:nvSpPr>
        <p:spPr>
          <a:xfrm flipH="1" flipV="1">
            <a:off x="8152908" y="8305728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2" name="Shape 742"/>
          <p:cNvSpPr/>
          <p:nvPr/>
        </p:nvSpPr>
        <p:spPr>
          <a:xfrm flipH="1" flipV="1">
            <a:off x="8392649" y="7810428"/>
            <a:ext cx="36578" cy="2549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3" name="Shape 743"/>
          <p:cNvSpPr/>
          <p:nvPr/>
        </p:nvSpPr>
        <p:spPr>
          <a:xfrm flipH="1" flipV="1">
            <a:off x="8598330" y="8305728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4" name="Shape 744"/>
          <p:cNvSpPr/>
          <p:nvPr/>
        </p:nvSpPr>
        <p:spPr>
          <a:xfrm flipH="1">
            <a:off x="8046892" y="7058299"/>
            <a:ext cx="229013" cy="1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5" name="Shape 745"/>
          <p:cNvSpPr/>
          <p:nvPr/>
        </p:nvSpPr>
        <p:spPr>
          <a:xfrm flipV="1">
            <a:off x="8092766" y="7133118"/>
            <a:ext cx="137264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6" name="Shape 746"/>
          <p:cNvSpPr/>
          <p:nvPr/>
        </p:nvSpPr>
        <p:spPr>
          <a:xfrm flipH="1" flipV="1">
            <a:off x="7567149" y="7810428"/>
            <a:ext cx="36578" cy="2549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7" name="Shape 747"/>
          <p:cNvSpPr/>
          <p:nvPr/>
        </p:nvSpPr>
        <p:spPr>
          <a:xfrm flipH="1" flipV="1">
            <a:off x="7771908" y="7683428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8" name="Shape 748"/>
          <p:cNvSpPr/>
          <p:nvPr/>
        </p:nvSpPr>
        <p:spPr>
          <a:xfrm flipH="1" flipV="1">
            <a:off x="8152908" y="6629328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49" name="Shape 749"/>
          <p:cNvSpPr/>
          <p:nvPr/>
        </p:nvSpPr>
        <p:spPr>
          <a:xfrm flipH="1" flipV="1">
            <a:off x="7925230" y="7467528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50" name="Shape 750"/>
          <p:cNvSpPr/>
          <p:nvPr/>
        </p:nvSpPr>
        <p:spPr>
          <a:xfrm flipH="1" flipV="1">
            <a:off x="7327408" y="8483528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51" name="Shape 751"/>
          <p:cNvSpPr/>
          <p:nvPr/>
        </p:nvSpPr>
        <p:spPr>
          <a:xfrm flipH="1" flipV="1">
            <a:off x="7507421" y="8466140"/>
            <a:ext cx="36578" cy="25495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52" name="Shape 752"/>
          <p:cNvSpPr/>
          <p:nvPr/>
        </p:nvSpPr>
        <p:spPr>
          <a:xfrm flipV="1">
            <a:off x="7245126" y="9000018"/>
            <a:ext cx="137264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53" name="Shape 753"/>
          <p:cNvSpPr/>
          <p:nvPr/>
        </p:nvSpPr>
        <p:spPr>
          <a:xfrm flipH="1" flipV="1">
            <a:off x="6985430" y="8775628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54" name="Shape 754"/>
          <p:cNvSpPr/>
          <p:nvPr/>
        </p:nvSpPr>
        <p:spPr>
          <a:xfrm flipH="1">
            <a:off x="7162885" y="7742403"/>
            <a:ext cx="229013" cy="10223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55" name="Shape 755"/>
          <p:cNvSpPr/>
          <p:nvPr/>
        </p:nvSpPr>
        <p:spPr>
          <a:xfrm flipH="1" flipV="1">
            <a:off x="8300847" y="5856323"/>
            <a:ext cx="220182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56" name="Shape 756"/>
          <p:cNvSpPr/>
          <p:nvPr/>
        </p:nvSpPr>
        <p:spPr>
          <a:xfrm flipV="1">
            <a:off x="8342306" y="6126016"/>
            <a:ext cx="137264" cy="2201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143464" y="-25554"/>
            <a:ext cx="12958739" cy="2180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PROBLEM: The Draft report uses pre-earthquake measurements of rock permeability, but earthquakes loosen old fractures and create new ones.</a:t>
            </a:r>
          </a:p>
        </p:txBody>
      </p:sp>
      <p:sp>
        <p:nvSpPr>
          <p:cNvPr id="758" name="Shape 758"/>
          <p:cNvSpPr/>
          <p:nvPr/>
        </p:nvSpPr>
        <p:spPr>
          <a:xfrm>
            <a:off x="207652" y="2319026"/>
            <a:ext cx="412021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Pre-Earthquake</a:t>
            </a:r>
          </a:p>
        </p:txBody>
      </p:sp>
      <p:sp>
        <p:nvSpPr>
          <p:cNvPr id="759" name="Shape 759"/>
          <p:cNvSpPr/>
          <p:nvPr/>
        </p:nvSpPr>
        <p:spPr>
          <a:xfrm>
            <a:off x="7391156" y="2319026"/>
            <a:ext cx="564636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Post-Earthquake</a:t>
            </a:r>
          </a:p>
        </p:txBody>
      </p:sp>
      <p:sp>
        <p:nvSpPr>
          <p:cNvPr id="760" name="Shape 760"/>
          <p:cNvSpPr/>
          <p:nvPr/>
        </p:nvSpPr>
        <p:spPr>
          <a:xfrm>
            <a:off x="7658973" y="6750667"/>
            <a:ext cx="19638" cy="39969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9116507" y="7836664"/>
            <a:ext cx="399700" cy="39970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62" name="Shape 762"/>
          <p:cNvSpPr/>
          <p:nvPr/>
        </p:nvSpPr>
        <p:spPr>
          <a:xfrm flipH="1">
            <a:off x="9850342" y="6333607"/>
            <a:ext cx="257961" cy="25796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63" name="Shape 763"/>
          <p:cNvSpPr/>
          <p:nvPr/>
        </p:nvSpPr>
        <p:spPr>
          <a:xfrm flipH="1">
            <a:off x="10587587" y="5486211"/>
            <a:ext cx="257960" cy="25796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10532664" y="4747820"/>
            <a:ext cx="1" cy="2579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65" name="Shape 765"/>
          <p:cNvSpPr/>
          <p:nvPr/>
        </p:nvSpPr>
        <p:spPr>
          <a:xfrm flipH="1">
            <a:off x="10274705" y="3774039"/>
            <a:ext cx="257960" cy="25796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66" name="Shape 766"/>
          <p:cNvSpPr/>
          <p:nvPr/>
        </p:nvSpPr>
        <p:spPr>
          <a:xfrm>
            <a:off x="10671313" y="3903019"/>
            <a:ext cx="170077" cy="170077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767" name="Shape 767"/>
          <p:cNvSpPr/>
          <p:nvPr/>
        </p:nvSpPr>
        <p:spPr>
          <a:xfrm rot="20766286">
            <a:off x="8963542" y="7698763"/>
            <a:ext cx="4015954" cy="15113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t>Permeability typically 10-100 times higher than pre-earthquake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-1371600" y="3873500"/>
            <a:ext cx="14643100" cy="52705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8564066" y="7176095"/>
            <a:ext cx="1377504" cy="1968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310"/>
                </a:lnTo>
                <a:lnTo>
                  <a:pt x="11816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DF76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7223025" y="7062241"/>
            <a:ext cx="2077146" cy="2052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42"/>
                </a:moveTo>
                <a:lnTo>
                  <a:pt x="21600" y="21600"/>
                </a:lnTo>
                <a:lnTo>
                  <a:pt x="13029" y="175"/>
                </a:lnTo>
                <a:lnTo>
                  <a:pt x="10885" y="0"/>
                </a:lnTo>
                <a:lnTo>
                  <a:pt x="6501" y="13687"/>
                </a:lnTo>
                <a:lnTo>
                  <a:pt x="0" y="21542"/>
                </a:lnTo>
                <a:close/>
              </a:path>
            </a:pathLst>
          </a:custGeom>
          <a:solidFill>
            <a:srgbClr val="FEC7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7835751" y="6078041"/>
            <a:ext cx="699046" cy="1138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01" y="17300"/>
                </a:moveTo>
                <a:lnTo>
                  <a:pt x="0" y="0"/>
                </a:lnTo>
                <a:lnTo>
                  <a:pt x="21600" y="21600"/>
                </a:lnTo>
                <a:lnTo>
                  <a:pt x="3054" y="21600"/>
                </a:lnTo>
                <a:lnTo>
                  <a:pt x="1501" y="17300"/>
                </a:lnTo>
                <a:close/>
              </a:path>
            </a:pathLst>
          </a:custGeom>
          <a:solidFill>
            <a:srgbClr val="D29D2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7320012" y="7011392"/>
            <a:ext cx="1463824" cy="874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09" y="902"/>
                </a:moveTo>
                <a:cubicBezTo>
                  <a:pt x="8509" y="902"/>
                  <a:pt x="12409" y="0"/>
                  <a:pt x="14298" y="0"/>
                </a:cubicBezTo>
                <a:cubicBezTo>
                  <a:pt x="16027" y="0"/>
                  <a:pt x="18654" y="4518"/>
                  <a:pt x="18654" y="4518"/>
                </a:cubicBezTo>
                <a:lnTo>
                  <a:pt x="21600" y="21600"/>
                </a:lnTo>
                <a:cubicBezTo>
                  <a:pt x="21600" y="21600"/>
                  <a:pt x="16643" y="7294"/>
                  <a:pt x="13207" y="7294"/>
                </a:cubicBezTo>
                <a:cubicBezTo>
                  <a:pt x="9633" y="7294"/>
                  <a:pt x="0" y="20602"/>
                  <a:pt x="0" y="20602"/>
                </a:cubicBezTo>
                <a:lnTo>
                  <a:pt x="686" y="16897"/>
                </a:lnTo>
                <a:lnTo>
                  <a:pt x="8509" y="902"/>
                </a:lnTo>
                <a:close/>
              </a:path>
            </a:pathLst>
          </a:custGeom>
          <a:solidFill>
            <a:srgbClr val="66611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6569273" y="8179246"/>
            <a:ext cx="2172986" cy="992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41" h="18641" extrusionOk="0">
                <a:moveTo>
                  <a:pt x="21" y="18611"/>
                </a:moveTo>
                <a:lnTo>
                  <a:pt x="4817" y="17772"/>
                </a:lnTo>
                <a:lnTo>
                  <a:pt x="7508" y="17668"/>
                </a:lnTo>
                <a:cubicBezTo>
                  <a:pt x="7508" y="17668"/>
                  <a:pt x="12974" y="8764"/>
                  <a:pt x="14423" y="8619"/>
                </a:cubicBezTo>
                <a:cubicBezTo>
                  <a:pt x="16277" y="8432"/>
                  <a:pt x="18672" y="14448"/>
                  <a:pt x="20136" y="18024"/>
                </a:cubicBezTo>
                <a:cubicBezTo>
                  <a:pt x="21600" y="21600"/>
                  <a:pt x="19947" y="8453"/>
                  <a:pt x="19947" y="8453"/>
                </a:cubicBezTo>
                <a:lnTo>
                  <a:pt x="14686" y="1916"/>
                </a:lnTo>
                <a:lnTo>
                  <a:pt x="10268" y="0"/>
                </a:lnTo>
                <a:lnTo>
                  <a:pt x="0" y="13693"/>
                </a:lnTo>
                <a:lnTo>
                  <a:pt x="21" y="18611"/>
                </a:lnTo>
                <a:close/>
              </a:path>
            </a:pathLst>
          </a:custGeom>
          <a:solidFill>
            <a:srgbClr val="FFF76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5963840" y="7571134"/>
            <a:ext cx="2182119" cy="15822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40"/>
                </a:moveTo>
                <a:lnTo>
                  <a:pt x="6330" y="21600"/>
                </a:lnTo>
                <a:lnTo>
                  <a:pt x="16631" y="10431"/>
                </a:lnTo>
                <a:lnTo>
                  <a:pt x="19306" y="6673"/>
                </a:lnTo>
                <a:lnTo>
                  <a:pt x="21600" y="0"/>
                </a:lnTo>
                <a:lnTo>
                  <a:pt x="16329" y="362"/>
                </a:lnTo>
                <a:lnTo>
                  <a:pt x="0" y="21540"/>
                </a:lnTo>
                <a:close/>
              </a:path>
            </a:pathLst>
          </a:custGeom>
          <a:solidFill>
            <a:srgbClr val="66611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9" name="Shape 169"/>
          <p:cNvSpPr/>
          <p:nvPr/>
        </p:nvSpPr>
        <p:spPr>
          <a:xfrm rot="373328">
            <a:off x="-549678" y="5035803"/>
            <a:ext cx="7925351" cy="2628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0" h="21349" extrusionOk="0">
                <a:moveTo>
                  <a:pt x="112" y="12178"/>
                </a:moveTo>
                <a:lnTo>
                  <a:pt x="19411" y="0"/>
                </a:lnTo>
                <a:lnTo>
                  <a:pt x="20705" y="294"/>
                </a:lnTo>
                <a:lnTo>
                  <a:pt x="20691" y="13216"/>
                </a:lnTo>
                <a:cubicBezTo>
                  <a:pt x="20691" y="13216"/>
                  <a:pt x="21369" y="16393"/>
                  <a:pt x="20014" y="17511"/>
                </a:cubicBezTo>
                <a:cubicBezTo>
                  <a:pt x="18658" y="18628"/>
                  <a:pt x="14612" y="18296"/>
                  <a:pt x="13001" y="19333"/>
                </a:cubicBezTo>
                <a:cubicBezTo>
                  <a:pt x="11390" y="20370"/>
                  <a:pt x="7228" y="19149"/>
                  <a:pt x="5790" y="20375"/>
                </a:cubicBezTo>
                <a:cubicBezTo>
                  <a:pt x="4351" y="21600"/>
                  <a:pt x="803" y="21452"/>
                  <a:pt x="286" y="21097"/>
                </a:cubicBezTo>
                <a:cubicBezTo>
                  <a:pt x="-231" y="20743"/>
                  <a:pt x="112" y="12178"/>
                  <a:pt x="112" y="12178"/>
                </a:cubicBezTo>
                <a:close/>
              </a:path>
            </a:pathLst>
          </a:custGeom>
          <a:solidFill>
            <a:srgbClr val="F5EC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-33868" y="3846710"/>
            <a:ext cx="7569830" cy="2623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8" h="21349" extrusionOk="0">
                <a:moveTo>
                  <a:pt x="107" y="12178"/>
                </a:moveTo>
                <a:lnTo>
                  <a:pt x="18611" y="0"/>
                </a:lnTo>
                <a:lnTo>
                  <a:pt x="21378" y="12344"/>
                </a:lnTo>
                <a:cubicBezTo>
                  <a:pt x="21378" y="12344"/>
                  <a:pt x="20489" y="16393"/>
                  <a:pt x="19189" y="17511"/>
                </a:cubicBezTo>
                <a:cubicBezTo>
                  <a:pt x="17889" y="18628"/>
                  <a:pt x="14010" y="18296"/>
                  <a:pt x="12465" y="19333"/>
                </a:cubicBezTo>
                <a:cubicBezTo>
                  <a:pt x="10921" y="20370"/>
                  <a:pt x="6930" y="19149"/>
                  <a:pt x="5551" y="20375"/>
                </a:cubicBezTo>
                <a:cubicBezTo>
                  <a:pt x="4172" y="21600"/>
                  <a:pt x="769" y="21452"/>
                  <a:pt x="274" y="21097"/>
                </a:cubicBezTo>
                <a:cubicBezTo>
                  <a:pt x="-222" y="20743"/>
                  <a:pt x="107" y="12178"/>
                  <a:pt x="107" y="12178"/>
                </a:cubicBezTo>
                <a:close/>
              </a:path>
            </a:pathLst>
          </a:custGeom>
          <a:solidFill>
            <a:srgbClr val="FEC7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 rot="21090623">
            <a:off x="-1498819" y="4356832"/>
            <a:ext cx="8064501" cy="96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7" y="15127"/>
                </a:moveTo>
                <a:cubicBezTo>
                  <a:pt x="487" y="15127"/>
                  <a:pt x="2119" y="14311"/>
                  <a:pt x="3465" y="15969"/>
                </a:cubicBezTo>
                <a:cubicBezTo>
                  <a:pt x="4811" y="17628"/>
                  <a:pt x="7619" y="21600"/>
                  <a:pt x="8544" y="21600"/>
                </a:cubicBezTo>
                <a:cubicBezTo>
                  <a:pt x="9469" y="21600"/>
                  <a:pt x="12330" y="14917"/>
                  <a:pt x="13310" y="14917"/>
                </a:cubicBezTo>
                <a:cubicBezTo>
                  <a:pt x="14290" y="14917"/>
                  <a:pt x="17835" y="17446"/>
                  <a:pt x="18512" y="15103"/>
                </a:cubicBezTo>
                <a:cubicBezTo>
                  <a:pt x="19189" y="12761"/>
                  <a:pt x="21600" y="7131"/>
                  <a:pt x="21600" y="7131"/>
                </a:cubicBezTo>
                <a:lnTo>
                  <a:pt x="21359" y="868"/>
                </a:lnTo>
                <a:lnTo>
                  <a:pt x="0" y="0"/>
                </a:lnTo>
                <a:lnTo>
                  <a:pt x="487" y="15127"/>
                </a:lnTo>
                <a:close/>
              </a:path>
            </a:pathLst>
          </a:custGeom>
          <a:solidFill>
            <a:srgbClr val="FFE4A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999224" y="5484514"/>
            <a:ext cx="3224443" cy="3639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07" h="21576" extrusionOk="0">
                <a:moveTo>
                  <a:pt x="15926" y="0"/>
                </a:moveTo>
                <a:cubicBezTo>
                  <a:pt x="15926" y="0"/>
                  <a:pt x="11815" y="8002"/>
                  <a:pt x="11473" y="8313"/>
                </a:cubicBezTo>
                <a:cubicBezTo>
                  <a:pt x="11132" y="8624"/>
                  <a:pt x="324" y="21449"/>
                  <a:pt x="11" y="21525"/>
                </a:cubicBezTo>
                <a:cubicBezTo>
                  <a:pt x="-302" y="21600"/>
                  <a:pt x="6323" y="21571"/>
                  <a:pt x="6323" y="21571"/>
                </a:cubicBezTo>
                <a:cubicBezTo>
                  <a:pt x="6323" y="21571"/>
                  <a:pt x="9174" y="20629"/>
                  <a:pt x="10975" y="18287"/>
                </a:cubicBezTo>
                <a:cubicBezTo>
                  <a:pt x="12776" y="15946"/>
                  <a:pt x="20182" y="13539"/>
                  <a:pt x="20955" y="11594"/>
                </a:cubicBezTo>
                <a:cubicBezTo>
                  <a:pt x="21298" y="10730"/>
                  <a:pt x="19868" y="8078"/>
                  <a:pt x="19300" y="6439"/>
                </a:cubicBezTo>
                <a:cubicBezTo>
                  <a:pt x="18588" y="4387"/>
                  <a:pt x="18652" y="3390"/>
                  <a:pt x="18652" y="3390"/>
                </a:cubicBezTo>
                <a:lnTo>
                  <a:pt x="15926" y="0"/>
                </a:lnTo>
                <a:close/>
              </a:path>
            </a:pathLst>
          </a:custGeom>
          <a:solidFill>
            <a:srgbClr val="D29D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 rot="21268081">
            <a:off x="6046133" y="2761591"/>
            <a:ext cx="8093778" cy="6615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16"/>
                </a:moveTo>
                <a:cubicBezTo>
                  <a:pt x="0" y="1716"/>
                  <a:pt x="2115" y="1450"/>
                  <a:pt x="2605" y="1810"/>
                </a:cubicBezTo>
                <a:cubicBezTo>
                  <a:pt x="3094" y="2171"/>
                  <a:pt x="5154" y="3231"/>
                  <a:pt x="5571" y="3978"/>
                </a:cubicBezTo>
                <a:cubicBezTo>
                  <a:pt x="5987" y="4725"/>
                  <a:pt x="14341" y="19143"/>
                  <a:pt x="14734" y="19286"/>
                </a:cubicBezTo>
                <a:cubicBezTo>
                  <a:pt x="15128" y="19429"/>
                  <a:pt x="16471" y="16023"/>
                  <a:pt x="16888" y="16023"/>
                </a:cubicBezTo>
                <a:cubicBezTo>
                  <a:pt x="17304" y="16023"/>
                  <a:pt x="18804" y="21600"/>
                  <a:pt x="18804" y="21600"/>
                </a:cubicBezTo>
                <a:lnTo>
                  <a:pt x="21600" y="21283"/>
                </a:lnTo>
                <a:lnTo>
                  <a:pt x="17698" y="8236"/>
                </a:lnTo>
                <a:lnTo>
                  <a:pt x="14904" y="11379"/>
                </a:lnTo>
                <a:lnTo>
                  <a:pt x="13682" y="11577"/>
                </a:lnTo>
                <a:lnTo>
                  <a:pt x="7331" y="1985"/>
                </a:lnTo>
                <a:lnTo>
                  <a:pt x="3679" y="0"/>
                </a:lnTo>
                <a:lnTo>
                  <a:pt x="2872" y="6"/>
                </a:lnTo>
                <a:lnTo>
                  <a:pt x="472" y="1116"/>
                </a:lnTo>
                <a:lnTo>
                  <a:pt x="0" y="1716"/>
                </a:lnTo>
                <a:close/>
              </a:path>
            </a:pathLst>
          </a:custGeom>
          <a:solidFill>
            <a:srgbClr val="A968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4" name="Shape 174"/>
          <p:cNvSpPr/>
          <p:nvPr/>
        </p:nvSpPr>
        <p:spPr>
          <a:xfrm rot="21268081">
            <a:off x="8311974" y="2444010"/>
            <a:ext cx="3865807" cy="23280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9718" y="1378"/>
                </a:lnTo>
                <a:lnTo>
                  <a:pt x="16417" y="3379"/>
                </a:lnTo>
                <a:lnTo>
                  <a:pt x="21600" y="6013"/>
                </a:lnTo>
                <a:lnTo>
                  <a:pt x="16059" y="21600"/>
                </a:lnTo>
                <a:lnTo>
                  <a:pt x="5846" y="4263"/>
                </a:lnTo>
                <a:lnTo>
                  <a:pt x="0" y="0"/>
                </a:lnTo>
                <a:close/>
              </a:path>
            </a:pathLst>
          </a:custGeom>
          <a:solidFill>
            <a:srgbClr val="FFF76B"/>
          </a:solidFill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21268081">
            <a:off x="8133654" y="2129448"/>
            <a:ext cx="4681458" cy="3663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3" y="1448"/>
                </a:moveTo>
                <a:lnTo>
                  <a:pt x="2857" y="0"/>
                </a:lnTo>
                <a:cubicBezTo>
                  <a:pt x="2857" y="0"/>
                  <a:pt x="5067" y="925"/>
                  <a:pt x="6269" y="2412"/>
                </a:cubicBezTo>
                <a:cubicBezTo>
                  <a:pt x="7471" y="3899"/>
                  <a:pt x="13349" y="14091"/>
                  <a:pt x="13790" y="13710"/>
                </a:cubicBezTo>
                <a:cubicBezTo>
                  <a:pt x="14231" y="13330"/>
                  <a:pt x="18583" y="4949"/>
                  <a:pt x="18583" y="4949"/>
                </a:cubicBezTo>
                <a:lnTo>
                  <a:pt x="21600" y="9630"/>
                </a:lnTo>
                <a:lnTo>
                  <a:pt x="13969" y="21600"/>
                </a:lnTo>
                <a:lnTo>
                  <a:pt x="0" y="2836"/>
                </a:lnTo>
                <a:lnTo>
                  <a:pt x="953" y="1448"/>
                </a:lnTo>
                <a:close/>
              </a:path>
            </a:pathLst>
          </a:custGeom>
          <a:solidFill>
            <a:srgbClr val="FECB3E"/>
          </a:solidFill>
          <a:ln w="25400">
            <a:solidFill>
              <a:srgbClr val="FFD87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6" name="Shape 176"/>
          <p:cNvSpPr/>
          <p:nvPr/>
        </p:nvSpPr>
        <p:spPr>
          <a:xfrm rot="21268081">
            <a:off x="6929718" y="2365954"/>
            <a:ext cx="7654638" cy="646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34" extrusionOk="0">
                <a:moveTo>
                  <a:pt x="0" y="1247"/>
                </a:moveTo>
                <a:cubicBezTo>
                  <a:pt x="0" y="1247"/>
                  <a:pt x="2793" y="1665"/>
                  <a:pt x="3851" y="2611"/>
                </a:cubicBezTo>
                <a:cubicBezTo>
                  <a:pt x="4910" y="3557"/>
                  <a:pt x="11686" y="15063"/>
                  <a:pt x="12262" y="15063"/>
                </a:cubicBezTo>
                <a:cubicBezTo>
                  <a:pt x="12838" y="15063"/>
                  <a:pt x="15319" y="10177"/>
                  <a:pt x="15672" y="10177"/>
                </a:cubicBezTo>
                <a:cubicBezTo>
                  <a:pt x="16026" y="10177"/>
                  <a:pt x="18638" y="20319"/>
                  <a:pt x="19042" y="20959"/>
                </a:cubicBezTo>
                <a:cubicBezTo>
                  <a:pt x="19446" y="21600"/>
                  <a:pt x="21600" y="20267"/>
                  <a:pt x="21600" y="20267"/>
                </a:cubicBezTo>
                <a:cubicBezTo>
                  <a:pt x="21600" y="20267"/>
                  <a:pt x="19506" y="13787"/>
                  <a:pt x="18758" y="11053"/>
                </a:cubicBezTo>
                <a:cubicBezTo>
                  <a:pt x="18009" y="8318"/>
                  <a:pt x="17490" y="3939"/>
                  <a:pt x="16937" y="3378"/>
                </a:cubicBezTo>
                <a:cubicBezTo>
                  <a:pt x="16385" y="2816"/>
                  <a:pt x="12614" y="9867"/>
                  <a:pt x="12158" y="9867"/>
                </a:cubicBezTo>
                <a:cubicBezTo>
                  <a:pt x="11702" y="9867"/>
                  <a:pt x="6488" y="0"/>
                  <a:pt x="4292" y="0"/>
                </a:cubicBezTo>
                <a:cubicBezTo>
                  <a:pt x="2096" y="0"/>
                  <a:pt x="0" y="1247"/>
                  <a:pt x="0" y="1247"/>
                </a:cubicBezTo>
                <a:close/>
              </a:path>
            </a:pathLst>
          </a:custGeom>
          <a:solidFill>
            <a:srgbClr val="D58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7" name="Shape 177"/>
          <p:cNvSpPr/>
          <p:nvPr/>
        </p:nvSpPr>
        <p:spPr>
          <a:xfrm rot="21268081">
            <a:off x="7434833" y="2437121"/>
            <a:ext cx="6554900" cy="6291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1665" y="202"/>
                  <a:pt x="2670" y="869"/>
                </a:cubicBezTo>
                <a:cubicBezTo>
                  <a:pt x="3674" y="1536"/>
                  <a:pt x="9394" y="9131"/>
                  <a:pt x="9729" y="9711"/>
                </a:cubicBezTo>
                <a:cubicBezTo>
                  <a:pt x="10064" y="10292"/>
                  <a:pt x="12276" y="13280"/>
                  <a:pt x="12768" y="13280"/>
                </a:cubicBezTo>
                <a:cubicBezTo>
                  <a:pt x="13259" y="13280"/>
                  <a:pt x="16306" y="8125"/>
                  <a:pt x="16965" y="8125"/>
                </a:cubicBezTo>
                <a:cubicBezTo>
                  <a:pt x="17623" y="8125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 rot="21268081">
            <a:off x="8270916" y="2299304"/>
            <a:ext cx="5747957" cy="5826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46" y="720"/>
                  <a:pt x="7832" y="8741"/>
                  <a:pt x="8214" y="9368"/>
                </a:cubicBezTo>
                <a:cubicBezTo>
                  <a:pt x="8596" y="9995"/>
                  <a:pt x="10577" y="12892"/>
                  <a:pt x="11138" y="12892"/>
                </a:cubicBezTo>
                <a:cubicBezTo>
                  <a:pt x="11699" y="12892"/>
                  <a:pt x="15879" y="6342"/>
                  <a:pt x="16630" y="6342"/>
                </a:cubicBezTo>
                <a:cubicBezTo>
                  <a:pt x="17382" y="6342"/>
                  <a:pt x="21600" y="21600"/>
                  <a:pt x="21600" y="21600"/>
                </a:cubicBezTo>
              </a:path>
            </a:pathLst>
          </a:custGeom>
          <a:ln w="12700">
            <a:solidFill>
              <a:srgbClr val="FFFFFF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 rot="21268081">
            <a:off x="7879077" y="5845156"/>
            <a:ext cx="811667" cy="35898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13341" y="11963"/>
                  <a:pt x="16535" y="15284"/>
                </a:cubicBezTo>
                <a:cubicBezTo>
                  <a:pt x="19730" y="18605"/>
                  <a:pt x="21600" y="21600"/>
                  <a:pt x="21600" y="21600"/>
                </a:cubicBezTo>
              </a:path>
            </a:pathLst>
          </a:custGeom>
          <a:ln w="762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rot="21268081">
            <a:off x="7690893" y="5460173"/>
            <a:ext cx="2356369" cy="3861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543"/>
                </a:moveTo>
                <a:cubicBezTo>
                  <a:pt x="21600" y="21543"/>
                  <a:pt x="15012" y="10527"/>
                  <a:pt x="9635" y="5742"/>
                </a:cubicBezTo>
                <a:cubicBezTo>
                  <a:pt x="4257" y="956"/>
                  <a:pt x="0" y="0"/>
                  <a:pt x="0" y="0"/>
                </a:cubicBezTo>
                <a:lnTo>
                  <a:pt x="7108" y="8948"/>
                </a:lnTo>
                <a:cubicBezTo>
                  <a:pt x="7108" y="8948"/>
                  <a:pt x="11284" y="12395"/>
                  <a:pt x="13822" y="16229"/>
                </a:cubicBezTo>
                <a:cubicBezTo>
                  <a:pt x="16361" y="20064"/>
                  <a:pt x="17311" y="21600"/>
                  <a:pt x="17311" y="21600"/>
                </a:cubicBezTo>
                <a:lnTo>
                  <a:pt x="21600" y="21543"/>
                </a:lnTo>
                <a:close/>
              </a:path>
            </a:pathLst>
          </a:custGeom>
          <a:solidFill>
            <a:srgbClr val="6661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 rot="21268081">
            <a:off x="5267594" y="3461273"/>
            <a:ext cx="4871956" cy="59928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3" extrusionOk="0">
                <a:moveTo>
                  <a:pt x="20466" y="21366"/>
                </a:moveTo>
                <a:lnTo>
                  <a:pt x="21600" y="21523"/>
                </a:lnTo>
                <a:cubicBezTo>
                  <a:pt x="21600" y="21523"/>
                  <a:pt x="18600" y="7459"/>
                  <a:pt x="14106" y="3834"/>
                </a:cubicBezTo>
                <a:cubicBezTo>
                  <a:pt x="12017" y="2148"/>
                  <a:pt x="9856" y="1050"/>
                  <a:pt x="8092" y="531"/>
                </a:cubicBezTo>
                <a:cubicBezTo>
                  <a:pt x="6062" y="-67"/>
                  <a:pt x="4559" y="47"/>
                  <a:pt x="4300" y="4"/>
                </a:cubicBezTo>
                <a:cubicBezTo>
                  <a:pt x="3816" y="-77"/>
                  <a:pt x="0" y="1261"/>
                  <a:pt x="0" y="1261"/>
                </a:cubicBezTo>
                <a:lnTo>
                  <a:pt x="3740" y="832"/>
                </a:lnTo>
                <a:cubicBezTo>
                  <a:pt x="3740" y="832"/>
                  <a:pt x="5747" y="320"/>
                  <a:pt x="7882" y="3339"/>
                </a:cubicBezTo>
                <a:cubicBezTo>
                  <a:pt x="10017" y="6358"/>
                  <a:pt x="10369" y="7432"/>
                  <a:pt x="10369" y="7432"/>
                </a:cubicBezTo>
                <a:cubicBezTo>
                  <a:pt x="10369" y="7432"/>
                  <a:pt x="13506" y="8898"/>
                  <a:pt x="15535" y="12084"/>
                </a:cubicBezTo>
                <a:cubicBezTo>
                  <a:pt x="17564" y="15270"/>
                  <a:pt x="19893" y="18619"/>
                  <a:pt x="20466" y="21366"/>
                </a:cubicBezTo>
                <a:close/>
              </a:path>
            </a:pathLst>
          </a:custGeom>
          <a:solidFill>
            <a:srgbClr val="C4BC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 rot="21268081">
            <a:off x="5739079" y="3471929"/>
            <a:ext cx="3361721" cy="60326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5542" y="755"/>
                  <a:pt x="6993" y="2003"/>
                </a:cubicBezTo>
                <a:cubicBezTo>
                  <a:pt x="8444" y="3250"/>
                  <a:pt x="18010" y="14381"/>
                  <a:pt x="18458" y="15421"/>
                </a:cubicBezTo>
                <a:cubicBezTo>
                  <a:pt x="18905" y="16461"/>
                  <a:pt x="21600" y="21600"/>
                  <a:pt x="21600" y="21600"/>
                </a:cubicBezTo>
              </a:path>
            </a:pathLst>
          </a:custGeom>
          <a:ln w="762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rot="21268081">
            <a:off x="6193495" y="3446345"/>
            <a:ext cx="3968757" cy="592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7" extrusionOk="0">
                <a:moveTo>
                  <a:pt x="0" y="258"/>
                </a:moveTo>
                <a:cubicBezTo>
                  <a:pt x="0" y="258"/>
                  <a:pt x="2814" y="-243"/>
                  <a:pt x="4028" y="151"/>
                </a:cubicBezTo>
                <a:cubicBezTo>
                  <a:pt x="5242" y="545"/>
                  <a:pt x="11363" y="2371"/>
                  <a:pt x="12499" y="3932"/>
                </a:cubicBezTo>
                <a:cubicBezTo>
                  <a:pt x="12997" y="4616"/>
                  <a:pt x="15212" y="6870"/>
                  <a:pt x="17032" y="9800"/>
                </a:cubicBezTo>
                <a:cubicBezTo>
                  <a:pt x="19367" y="13558"/>
                  <a:pt x="19549" y="15641"/>
                  <a:pt x="21600" y="21357"/>
                </a:cubicBezTo>
              </a:path>
            </a:pathLst>
          </a:custGeom>
          <a:ln w="762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pic>
        <p:nvPicPr>
          <p:cNvPr id="184" name="Screen Shot 2014-10-23 at 8.52.32 PM.jpg"/>
          <p:cNvPicPr>
            <a:picLocks noChangeAspect="1"/>
          </p:cNvPicPr>
          <p:nvPr/>
        </p:nvPicPr>
        <p:blipFill>
          <a:blip r:embed="rId2">
            <a:extLst/>
          </a:blip>
          <a:srcRect l="1066" t="3437" r="2236" b="26374"/>
          <a:stretch>
            <a:fillRect/>
          </a:stretch>
        </p:blipFill>
        <p:spPr>
          <a:xfrm>
            <a:off x="-44004" y="-755055"/>
            <a:ext cx="13375482" cy="58475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749"/>
                </a:lnTo>
                <a:lnTo>
                  <a:pt x="103" y="21600"/>
                </a:lnTo>
                <a:cubicBezTo>
                  <a:pt x="103" y="21600"/>
                  <a:pt x="5980" y="19592"/>
                  <a:pt x="6169" y="19466"/>
                </a:cubicBezTo>
                <a:cubicBezTo>
                  <a:pt x="6358" y="19339"/>
                  <a:pt x="7623" y="18296"/>
                  <a:pt x="8067" y="18200"/>
                </a:cubicBezTo>
                <a:cubicBezTo>
                  <a:pt x="8510" y="18105"/>
                  <a:pt x="9145" y="17957"/>
                  <a:pt x="9145" y="17957"/>
                </a:cubicBezTo>
                <a:lnTo>
                  <a:pt x="9528" y="17470"/>
                </a:lnTo>
                <a:lnTo>
                  <a:pt x="9805" y="17356"/>
                </a:lnTo>
                <a:lnTo>
                  <a:pt x="10248" y="16252"/>
                </a:lnTo>
                <a:lnTo>
                  <a:pt x="10559" y="15543"/>
                </a:lnTo>
                <a:lnTo>
                  <a:pt x="11135" y="14843"/>
                </a:lnTo>
                <a:lnTo>
                  <a:pt x="11561" y="13975"/>
                </a:lnTo>
                <a:lnTo>
                  <a:pt x="11995" y="13276"/>
                </a:lnTo>
                <a:lnTo>
                  <a:pt x="12413" y="13003"/>
                </a:lnTo>
                <a:lnTo>
                  <a:pt x="12832" y="12921"/>
                </a:lnTo>
                <a:lnTo>
                  <a:pt x="13088" y="12921"/>
                </a:lnTo>
                <a:lnTo>
                  <a:pt x="13378" y="12921"/>
                </a:lnTo>
                <a:lnTo>
                  <a:pt x="13696" y="12776"/>
                </a:lnTo>
                <a:lnTo>
                  <a:pt x="14036" y="12581"/>
                </a:lnTo>
                <a:lnTo>
                  <a:pt x="14512" y="12679"/>
                </a:lnTo>
                <a:lnTo>
                  <a:pt x="14993" y="12533"/>
                </a:lnTo>
                <a:lnTo>
                  <a:pt x="15306" y="12435"/>
                </a:lnTo>
                <a:lnTo>
                  <a:pt x="16786" y="12754"/>
                </a:lnTo>
                <a:lnTo>
                  <a:pt x="17326" y="12754"/>
                </a:lnTo>
                <a:lnTo>
                  <a:pt x="17694" y="12885"/>
                </a:lnTo>
                <a:lnTo>
                  <a:pt x="17855" y="13319"/>
                </a:lnTo>
                <a:lnTo>
                  <a:pt x="18295" y="13744"/>
                </a:lnTo>
                <a:lnTo>
                  <a:pt x="18821" y="13967"/>
                </a:lnTo>
                <a:lnTo>
                  <a:pt x="19290" y="14112"/>
                </a:lnTo>
                <a:lnTo>
                  <a:pt x="19731" y="14486"/>
                </a:lnTo>
                <a:lnTo>
                  <a:pt x="20323" y="15202"/>
                </a:lnTo>
                <a:lnTo>
                  <a:pt x="20890" y="16016"/>
                </a:lnTo>
                <a:lnTo>
                  <a:pt x="21038" y="1627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5" name="Shape 185"/>
          <p:cNvSpPr/>
          <p:nvPr/>
        </p:nvSpPr>
        <p:spPr>
          <a:xfrm>
            <a:off x="5019079" y="5443537"/>
            <a:ext cx="2413001" cy="3632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16879" y="7332"/>
                  <a:pt x="14643" y="9017"/>
                </a:cubicBezTo>
                <a:cubicBezTo>
                  <a:pt x="12408" y="10702"/>
                  <a:pt x="792" y="21384"/>
                  <a:pt x="0" y="21600"/>
                </a:cubicBezTo>
              </a:path>
            </a:pathLst>
          </a:custGeom>
          <a:ln w="762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2953374">
            <a:off x="7963575" y="3962400"/>
            <a:ext cx="1258194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Santa</a:t>
            </a:r>
          </a:p>
        </p:txBody>
      </p:sp>
      <p:sp>
        <p:nvSpPr>
          <p:cNvPr id="187" name="Shape 187"/>
          <p:cNvSpPr/>
          <p:nvPr/>
        </p:nvSpPr>
        <p:spPr>
          <a:xfrm>
            <a:off x="6740673" y="2472580"/>
            <a:ext cx="376338" cy="528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600" y="21600"/>
                  <a:pt x="14188" y="14429"/>
                  <a:pt x="9977" y="14429"/>
                </a:cubicBezTo>
                <a:cubicBezTo>
                  <a:pt x="5766" y="14429"/>
                  <a:pt x="0" y="9742"/>
                  <a:pt x="0" y="8140"/>
                </a:cubicBezTo>
                <a:cubicBezTo>
                  <a:pt x="0" y="6538"/>
                  <a:pt x="7981" y="0"/>
                  <a:pt x="7981" y="0"/>
                </a:cubicBezTo>
              </a:path>
            </a:pathLst>
          </a:cu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 rot="3805210">
            <a:off x="8895922" y="5613399"/>
            <a:ext cx="15525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Susana</a:t>
            </a:r>
          </a:p>
        </p:txBody>
      </p:sp>
      <p:sp>
        <p:nvSpPr>
          <p:cNvPr id="189" name="Shape 189"/>
          <p:cNvSpPr/>
          <p:nvPr/>
        </p:nvSpPr>
        <p:spPr>
          <a:xfrm rot="4033396">
            <a:off x="9768526" y="7556500"/>
            <a:ext cx="115349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Fault</a:t>
            </a:r>
          </a:p>
        </p:txBody>
      </p:sp>
      <p:sp>
        <p:nvSpPr>
          <p:cNvPr id="190" name="Shape 190"/>
          <p:cNvSpPr/>
          <p:nvPr/>
        </p:nvSpPr>
        <p:spPr>
          <a:xfrm>
            <a:off x="5169693" y="1942008"/>
            <a:ext cx="947342" cy="65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7046" y="16919"/>
                </a:lnTo>
                <a:lnTo>
                  <a:pt x="0" y="21600"/>
                </a:lnTo>
              </a:path>
            </a:pathLst>
          </a:custGeom>
          <a:ln w="381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30968" y="3012430"/>
            <a:ext cx="3976143" cy="13925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4566" y="5460"/>
                </a:lnTo>
                <a:lnTo>
                  <a:pt x="8485" y="13461"/>
                </a:lnTo>
                <a:lnTo>
                  <a:pt x="0" y="21600"/>
                </a:lnTo>
              </a:path>
            </a:pathLst>
          </a:custGeom>
          <a:ln w="38100">
            <a:solidFill>
              <a:srgbClr val="E324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2992350" y="3524250"/>
            <a:ext cx="1726445" cy="48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Porter Ranch</a:t>
            </a:r>
          </a:p>
        </p:txBody>
      </p:sp>
      <p:sp>
        <p:nvSpPr>
          <p:cNvPr id="193" name="Shape 193"/>
          <p:cNvSpPr/>
          <p:nvPr/>
        </p:nvSpPr>
        <p:spPr>
          <a:xfrm>
            <a:off x="7250596" y="1644650"/>
            <a:ext cx="1033153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6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Aliso</a:t>
            </a:r>
          </a:p>
          <a:p>
            <a:pPr>
              <a:defRPr sz="26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Canyon</a:t>
            </a:r>
          </a:p>
        </p:txBody>
      </p:sp>
      <p:sp>
        <p:nvSpPr>
          <p:cNvPr id="194" name="Shape 194"/>
          <p:cNvSpPr/>
          <p:nvPr/>
        </p:nvSpPr>
        <p:spPr>
          <a:xfrm>
            <a:off x="5985617" y="1557783"/>
            <a:ext cx="1658047" cy="2306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57" h="21600" extrusionOk="0">
                <a:moveTo>
                  <a:pt x="20557" y="0"/>
                </a:moveTo>
                <a:cubicBezTo>
                  <a:pt x="18977" y="657"/>
                  <a:pt x="15611" y="2744"/>
                  <a:pt x="15611" y="2744"/>
                </a:cubicBezTo>
                <a:cubicBezTo>
                  <a:pt x="15611" y="2744"/>
                  <a:pt x="13704" y="4288"/>
                  <a:pt x="13212" y="5265"/>
                </a:cubicBezTo>
                <a:cubicBezTo>
                  <a:pt x="12720" y="6242"/>
                  <a:pt x="5913" y="9988"/>
                  <a:pt x="4367" y="12278"/>
                </a:cubicBezTo>
                <a:cubicBezTo>
                  <a:pt x="2821" y="14567"/>
                  <a:pt x="1912" y="17053"/>
                  <a:pt x="434" y="18861"/>
                </a:cubicBezTo>
                <a:cubicBezTo>
                  <a:pt x="-1043" y="20670"/>
                  <a:pt x="1650" y="21036"/>
                  <a:pt x="2547" y="21600"/>
                </a:cubicBezTo>
              </a:path>
            </a:pathLst>
          </a:custGeom>
          <a:ln w="635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6704607" y="2880469"/>
            <a:ext cx="184895" cy="66361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1653" y="21194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8473777" y="2307282"/>
            <a:ext cx="107752" cy="5273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13993" y="20106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7884318" y="7430293"/>
            <a:ext cx="650479" cy="891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107"/>
                </a:moveTo>
                <a:lnTo>
                  <a:pt x="11670" y="0"/>
                </a:lnTo>
                <a:lnTo>
                  <a:pt x="21600" y="21600"/>
                </a:lnTo>
                <a:lnTo>
                  <a:pt x="1669" y="21600"/>
                </a:lnTo>
                <a:lnTo>
                  <a:pt x="0" y="16107"/>
                </a:lnTo>
                <a:close/>
              </a:path>
            </a:pathLst>
          </a:custGeom>
          <a:solidFill>
            <a:srgbClr val="D29D2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281912" y="8116292"/>
            <a:ext cx="1463824" cy="8740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09" y="902"/>
                </a:moveTo>
                <a:cubicBezTo>
                  <a:pt x="8509" y="902"/>
                  <a:pt x="12409" y="0"/>
                  <a:pt x="14298" y="0"/>
                </a:cubicBezTo>
                <a:cubicBezTo>
                  <a:pt x="16027" y="0"/>
                  <a:pt x="18654" y="4518"/>
                  <a:pt x="18654" y="4518"/>
                </a:cubicBezTo>
                <a:lnTo>
                  <a:pt x="21600" y="21600"/>
                </a:lnTo>
                <a:cubicBezTo>
                  <a:pt x="21600" y="21600"/>
                  <a:pt x="16643" y="7294"/>
                  <a:pt x="13207" y="7294"/>
                </a:cubicBezTo>
                <a:cubicBezTo>
                  <a:pt x="9633" y="7294"/>
                  <a:pt x="0" y="20602"/>
                  <a:pt x="0" y="20602"/>
                </a:cubicBezTo>
                <a:lnTo>
                  <a:pt x="686" y="16897"/>
                </a:lnTo>
                <a:lnTo>
                  <a:pt x="8509" y="902"/>
                </a:lnTo>
                <a:close/>
              </a:path>
            </a:pathLst>
          </a:custGeom>
          <a:solidFill>
            <a:srgbClr val="66611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7063779" y="7386637"/>
            <a:ext cx="1193801" cy="1752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16879" y="7332"/>
                  <a:pt x="14643" y="9017"/>
                </a:cubicBezTo>
                <a:cubicBezTo>
                  <a:pt x="12408" y="10702"/>
                  <a:pt x="792" y="21384"/>
                  <a:pt x="0" y="21600"/>
                </a:cubicBezTo>
              </a:path>
            </a:pathLst>
          </a:custGeom>
          <a:ln w="762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7812286" y="2414289"/>
            <a:ext cx="67519" cy="6458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0"/>
                  <a:pt x="7754" y="21160"/>
                  <a:pt x="0" y="21600"/>
                </a:cubicBez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-165100" y="9055100"/>
            <a:ext cx="15252700" cy="12700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5875982" y="7146776"/>
            <a:ext cx="421482" cy="545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9102" y="7253"/>
                </a:lnTo>
              </a:path>
            </a:pathLst>
          </a:cu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7099300" y="8318500"/>
            <a:ext cx="421482" cy="545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9102" y="7253"/>
                </a:lnTo>
              </a:path>
            </a:pathLst>
          </a:cu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4" name="Shape 204"/>
          <p:cNvSpPr/>
          <p:nvPr/>
        </p:nvSpPr>
        <p:spPr>
          <a:xfrm rot="17452793">
            <a:off x="7137400" y="4673600"/>
            <a:ext cx="421482" cy="545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6553" y="13662"/>
                </a:lnTo>
              </a:path>
            </a:pathLst>
          </a:cu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 rot="15425750">
            <a:off x="7175500" y="3454399"/>
            <a:ext cx="421482" cy="5456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16553" y="13662"/>
                </a:lnTo>
              </a:path>
            </a:pathLst>
          </a:cu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69726" y="4354909"/>
            <a:ext cx="2031207" cy="1248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93"/>
                </a:moveTo>
                <a:lnTo>
                  <a:pt x="1343" y="20749"/>
                </a:lnTo>
                <a:lnTo>
                  <a:pt x="12771" y="11901"/>
                </a:lnTo>
                <a:lnTo>
                  <a:pt x="12688" y="21600"/>
                </a:lnTo>
                <a:lnTo>
                  <a:pt x="21600" y="4093"/>
                </a:lnTo>
                <a:lnTo>
                  <a:pt x="9499" y="0"/>
                </a:lnTo>
                <a:lnTo>
                  <a:pt x="12170" y="6842"/>
                </a:lnTo>
                <a:lnTo>
                  <a:pt x="0" y="9593"/>
                </a:lnTo>
                <a:close/>
              </a:path>
            </a:pathLst>
          </a:custGeom>
          <a:gradFill>
            <a:gsLst>
              <a:gs pos="0">
                <a:srgbClr val="E32400"/>
              </a:gs>
              <a:gs pos="100000">
                <a:srgbClr val="941100"/>
              </a:gs>
            </a:gsLst>
            <a:lin ang="90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10800000">
            <a:off x="10950426" y="1637109"/>
            <a:ext cx="2031207" cy="1248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93"/>
                </a:moveTo>
                <a:lnTo>
                  <a:pt x="1343" y="20749"/>
                </a:lnTo>
                <a:lnTo>
                  <a:pt x="12771" y="11901"/>
                </a:lnTo>
                <a:lnTo>
                  <a:pt x="12688" y="21600"/>
                </a:lnTo>
                <a:lnTo>
                  <a:pt x="21600" y="4093"/>
                </a:lnTo>
                <a:lnTo>
                  <a:pt x="9499" y="0"/>
                </a:lnTo>
                <a:lnTo>
                  <a:pt x="12170" y="6842"/>
                </a:lnTo>
                <a:lnTo>
                  <a:pt x="0" y="9593"/>
                </a:lnTo>
                <a:close/>
              </a:path>
            </a:pathLst>
          </a:custGeom>
          <a:gradFill>
            <a:gsLst>
              <a:gs pos="0">
                <a:srgbClr val="E32400"/>
              </a:gs>
              <a:gs pos="100000">
                <a:srgbClr val="941100"/>
              </a:gs>
            </a:gsLst>
            <a:lin ang="90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7819770" y="8578850"/>
            <a:ext cx="479005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oil</a:t>
            </a:r>
          </a:p>
        </p:txBody>
      </p:sp>
      <p:sp>
        <p:nvSpPr>
          <p:cNvPr id="209" name="Shape 209"/>
          <p:cNvSpPr/>
          <p:nvPr/>
        </p:nvSpPr>
        <p:spPr>
          <a:xfrm rot="4031325">
            <a:off x="8378570" y="7639050"/>
            <a:ext cx="479005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oil</a:t>
            </a:r>
          </a:p>
        </p:txBody>
      </p:sp>
      <p:grpSp>
        <p:nvGrpSpPr>
          <p:cNvPr id="216" name="Group 216"/>
          <p:cNvGrpSpPr/>
          <p:nvPr/>
        </p:nvGrpSpPr>
        <p:grpSpPr>
          <a:xfrm>
            <a:off x="6804570" y="2901297"/>
            <a:ext cx="152401" cy="355601"/>
            <a:chOff x="0" y="0"/>
            <a:chExt cx="152400" cy="355599"/>
          </a:xfrm>
        </p:grpSpPr>
        <p:sp>
          <p:nvSpPr>
            <p:cNvPr id="210" name="Shape 210"/>
            <p:cNvSpPr/>
            <p:nvPr/>
          </p:nvSpPr>
          <p:spPr>
            <a:xfrm>
              <a:off x="97786" y="0"/>
              <a:ext cx="54615" cy="3556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 flipH="1">
              <a:off x="0" y="0"/>
              <a:ext cx="54614" cy="3556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flipH="1">
              <a:off x="37105" y="0"/>
              <a:ext cx="7972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 flipH="1">
              <a:off x="37105" y="113645"/>
              <a:ext cx="6918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flipH="1">
              <a:off x="24273" y="205294"/>
              <a:ext cx="1154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flipH="1">
              <a:off x="18205" y="296943"/>
              <a:ext cx="12732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23" name="Group 223"/>
          <p:cNvGrpSpPr/>
          <p:nvPr/>
        </p:nvGrpSpPr>
        <p:grpSpPr>
          <a:xfrm>
            <a:off x="8506370" y="2355197"/>
            <a:ext cx="152401" cy="355601"/>
            <a:chOff x="0" y="0"/>
            <a:chExt cx="152400" cy="355599"/>
          </a:xfrm>
        </p:grpSpPr>
        <p:sp>
          <p:nvSpPr>
            <p:cNvPr id="217" name="Shape 217"/>
            <p:cNvSpPr/>
            <p:nvPr/>
          </p:nvSpPr>
          <p:spPr>
            <a:xfrm>
              <a:off x="97786" y="0"/>
              <a:ext cx="54615" cy="3556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 flipH="1">
              <a:off x="0" y="0"/>
              <a:ext cx="54614" cy="3556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flipH="1">
              <a:off x="37105" y="0"/>
              <a:ext cx="7972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 flipH="1">
              <a:off x="37105" y="113645"/>
              <a:ext cx="6918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 flipH="1">
              <a:off x="24273" y="205294"/>
              <a:ext cx="1154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 flipH="1">
              <a:off x="18205" y="296943"/>
              <a:ext cx="12732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grpSp>
        <p:nvGrpSpPr>
          <p:cNvPr id="230" name="Group 230"/>
          <p:cNvGrpSpPr/>
          <p:nvPr/>
        </p:nvGrpSpPr>
        <p:grpSpPr>
          <a:xfrm>
            <a:off x="7795170" y="2444097"/>
            <a:ext cx="152401" cy="355601"/>
            <a:chOff x="0" y="0"/>
            <a:chExt cx="152400" cy="355599"/>
          </a:xfrm>
        </p:grpSpPr>
        <p:sp>
          <p:nvSpPr>
            <p:cNvPr id="224" name="Shape 224"/>
            <p:cNvSpPr/>
            <p:nvPr/>
          </p:nvSpPr>
          <p:spPr>
            <a:xfrm>
              <a:off x="97786" y="0"/>
              <a:ext cx="54615" cy="3556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 flipH="1">
              <a:off x="0" y="0"/>
              <a:ext cx="54614" cy="3556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 flipH="1">
              <a:off x="37105" y="0"/>
              <a:ext cx="79727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 flipH="1">
              <a:off x="37105" y="113645"/>
              <a:ext cx="69188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flipH="1">
              <a:off x="24273" y="205294"/>
              <a:ext cx="1154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flipH="1">
              <a:off x="18205" y="296943"/>
              <a:ext cx="12732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</p:grpSp>
      <p:sp>
        <p:nvSpPr>
          <p:cNvPr id="231" name="Shape 231"/>
          <p:cNvSpPr/>
          <p:nvPr/>
        </p:nvSpPr>
        <p:spPr>
          <a:xfrm>
            <a:off x="1122" y="9232900"/>
            <a:ext cx="4597401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Geology layers based on the map by Diblee</a:t>
            </a:r>
          </a:p>
        </p:txBody>
      </p:sp>
      <p:sp>
        <p:nvSpPr>
          <p:cNvPr id="232" name="Shape 232"/>
          <p:cNvSpPr/>
          <p:nvPr/>
        </p:nvSpPr>
        <p:spPr>
          <a:xfrm>
            <a:off x="7638454" y="874414"/>
            <a:ext cx="518618" cy="3393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0"/>
                  <a:pt x="9767" y="4493"/>
                  <a:pt x="13397" y="5301"/>
                </a:cubicBezTo>
                <a:cubicBezTo>
                  <a:pt x="17028" y="6110"/>
                  <a:pt x="18889" y="14401"/>
                  <a:pt x="18889" y="14401"/>
                </a:cubicBezTo>
                <a:lnTo>
                  <a:pt x="21600" y="21600"/>
                </a:lnTo>
              </a:path>
            </a:pathLst>
          </a:custGeom>
          <a:ln w="254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6" nodeType="after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2" presetClass="entr" presetSubtype="1" fill="hold" grpId="8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4" animBg="1" advAuto="0"/>
      <p:bldP spid="196" grpId="6" animBg="1" advAuto="0"/>
      <p:bldP spid="200" grpId="8" animBg="1" advAuto="0"/>
      <p:bldP spid="208" grpId="1" animBg="1" advAuto="0"/>
      <p:bldP spid="209" grpId="2" animBg="1" advAuto="0"/>
      <p:bldP spid="216" grpId="3" animBg="1" advAuto="0"/>
      <p:bldP spid="223" grpId="5" animBg="1" advAuto="0"/>
      <p:bldP spid="230" grpId="7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Screen Shot 2019-08-02 at 7.56.1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109799">
            <a:off x="583678" y="1938837"/>
            <a:ext cx="4241801" cy="5524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70" name="Shape 770"/>
          <p:cNvSpPr/>
          <p:nvPr/>
        </p:nvSpPr>
        <p:spPr>
          <a:xfrm>
            <a:off x="5863738" y="2192837"/>
            <a:ext cx="6503896" cy="501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I have shared these concerns with DOGGR in a letter dated May 5, 2019.</a:t>
            </a:r>
          </a:p>
          <a:p>
            <a:endParaRPr/>
          </a:p>
          <a:p>
            <a:r>
              <a:t>I received a reply from their Legislative Affairs office on June 5 confirming receipt and indicating “your comments will be reviewed and considered.”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/>
          <p:nvPr/>
        </p:nvSpPr>
        <p:spPr>
          <a:xfrm>
            <a:off x="1240616" y="559065"/>
            <a:ext cx="10937379" cy="180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Worst case scenario is 8x the emissions of the 2015 blowout.</a:t>
            </a:r>
          </a:p>
        </p:txBody>
      </p:sp>
      <p:sp>
        <p:nvSpPr>
          <p:cNvPr id="773" name="Shape 773"/>
          <p:cNvSpPr/>
          <p:nvPr/>
        </p:nvSpPr>
        <p:spPr>
          <a:xfrm>
            <a:off x="1240616" y="3051943"/>
            <a:ext cx="10937379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/>
            </a:lvl1pPr>
          </a:lstStyle>
          <a:p>
            <a:r>
              <a:t>They need to revise their model to provide you an accurate probability.</a:t>
            </a:r>
          </a:p>
        </p:txBody>
      </p:sp>
      <p:grpSp>
        <p:nvGrpSpPr>
          <p:cNvPr id="777" name="Group 777"/>
          <p:cNvGrpSpPr/>
          <p:nvPr/>
        </p:nvGrpSpPr>
        <p:grpSpPr>
          <a:xfrm>
            <a:off x="547369" y="5705407"/>
            <a:ext cx="11634011" cy="3528212"/>
            <a:chOff x="0" y="-591709"/>
            <a:chExt cx="11634009" cy="3528211"/>
          </a:xfrm>
        </p:grpSpPr>
        <p:sp>
          <p:nvSpPr>
            <p:cNvPr id="774" name="Shape 774"/>
            <p:cNvSpPr/>
            <p:nvPr/>
          </p:nvSpPr>
          <p:spPr>
            <a:xfrm>
              <a:off x="0" y="345701"/>
              <a:ext cx="5702920" cy="259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4100"/>
              </a:lvl1pPr>
            </a:lstStyle>
            <a:p>
              <a:r>
                <a:t>5% chance of a sufficiently large earthquake in the next 50 years</a:t>
              </a:r>
            </a:p>
          </p:txBody>
        </p:sp>
        <p:sp>
          <p:nvSpPr>
            <p:cNvPr id="775" name="Shape 775"/>
            <p:cNvSpPr/>
            <p:nvPr/>
          </p:nvSpPr>
          <p:spPr>
            <a:xfrm>
              <a:off x="6449670" y="656851"/>
              <a:ext cx="5184340" cy="196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4100"/>
              </a:pPr>
              <a:r>
                <a:rPr i="1"/>
                <a:t>At least</a:t>
              </a:r>
              <a:r>
                <a:t> 10% chance if that earthquake happens.</a:t>
              </a:r>
            </a:p>
          </p:txBody>
        </p:sp>
        <p:sp>
          <p:nvSpPr>
            <p:cNvPr id="776" name="Shape 776"/>
            <p:cNvSpPr/>
            <p:nvPr/>
          </p:nvSpPr>
          <p:spPr>
            <a:xfrm>
              <a:off x="693246" y="-591710"/>
              <a:ext cx="10937379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900" i="1"/>
              </a:lvl1pPr>
            </a:lstStyle>
            <a:p>
              <a:r>
                <a:t>Using their current model,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/>
        </p:nvSpPr>
        <p:spPr>
          <a:xfrm>
            <a:off x="6762712" y="1452812"/>
            <a:ext cx="4432818" cy="8170642"/>
          </a:xfrm>
          <a:prstGeom prst="rect">
            <a:avLst/>
          </a:prstGeom>
          <a:solidFill>
            <a:srgbClr val="DCDEE0"/>
          </a:solidFill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241" name="Group 241"/>
          <p:cNvGrpSpPr/>
          <p:nvPr/>
        </p:nvGrpSpPr>
        <p:grpSpPr>
          <a:xfrm>
            <a:off x="7041528" y="2987695"/>
            <a:ext cx="3754607" cy="6063797"/>
            <a:chOff x="0" y="0"/>
            <a:chExt cx="3754606" cy="6063795"/>
          </a:xfrm>
        </p:grpSpPr>
        <p:grpSp>
          <p:nvGrpSpPr>
            <p:cNvPr id="237" name="Group 237"/>
            <p:cNvGrpSpPr/>
            <p:nvPr/>
          </p:nvGrpSpPr>
          <p:grpSpPr>
            <a:xfrm>
              <a:off x="0" y="3169337"/>
              <a:ext cx="3754605" cy="2894459"/>
              <a:chOff x="0" y="0"/>
              <a:chExt cx="3754604" cy="2894458"/>
            </a:xfrm>
          </p:grpSpPr>
          <p:pic>
            <p:nvPicPr>
              <p:cNvPr id="235" name="dropped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r="16413" b="4072"/>
              <a:stretch>
                <a:fillRect/>
              </a:stretch>
            </p:blipFill>
            <p:spPr>
              <a:xfrm>
                <a:off x="0" y="0"/>
                <a:ext cx="3754605" cy="28944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6" name="Shape 236"/>
              <p:cNvSpPr/>
              <p:nvPr/>
            </p:nvSpPr>
            <p:spPr>
              <a:xfrm>
                <a:off x="456760" y="2169025"/>
                <a:ext cx="2883830" cy="645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63500" dist="127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r>
                  <a:t>Landslides</a:t>
                </a:r>
              </a:p>
            </p:txBody>
          </p:sp>
        </p:grpSp>
        <p:grpSp>
          <p:nvGrpSpPr>
            <p:cNvPr id="240" name="Group 240"/>
            <p:cNvGrpSpPr/>
            <p:nvPr/>
          </p:nvGrpSpPr>
          <p:grpSpPr>
            <a:xfrm>
              <a:off x="0" y="0"/>
              <a:ext cx="3754607" cy="2944690"/>
              <a:chOff x="0" y="0"/>
              <a:chExt cx="3754606" cy="2944689"/>
            </a:xfrm>
          </p:grpSpPr>
          <p:pic>
            <p:nvPicPr>
              <p:cNvPr id="238" name="dropped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1515" t="1155" r="15757" b="3181"/>
              <a:stretch>
                <a:fillRect/>
              </a:stretch>
            </p:blipFill>
            <p:spPr>
              <a:xfrm>
                <a:off x="0" y="50229"/>
                <a:ext cx="3754607" cy="28944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39" name="Shape 239"/>
              <p:cNvSpPr/>
              <p:nvPr/>
            </p:nvSpPr>
            <p:spPr>
              <a:xfrm>
                <a:off x="190839" y="0"/>
                <a:ext cx="3448496" cy="822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63500" dist="127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r>
                  <a:t>Liquefaction</a:t>
                </a:r>
              </a:p>
            </p:txBody>
          </p:sp>
        </p:grpSp>
      </p:grpSp>
      <p:grpSp>
        <p:nvGrpSpPr>
          <p:cNvPr id="244" name="Group 244"/>
          <p:cNvGrpSpPr/>
          <p:nvPr/>
        </p:nvGrpSpPr>
        <p:grpSpPr>
          <a:xfrm rot="142136">
            <a:off x="5346667" y="3234663"/>
            <a:ext cx="275182" cy="196558"/>
            <a:chOff x="0" y="0"/>
            <a:chExt cx="275180" cy="196557"/>
          </a:xfrm>
        </p:grpSpPr>
        <p:sp>
          <p:nvSpPr>
            <p:cNvPr id="242" name="Shape 242"/>
            <p:cNvSpPr/>
            <p:nvPr/>
          </p:nvSpPr>
          <p:spPr>
            <a:xfrm>
              <a:off x="0" y="62201"/>
              <a:ext cx="216214" cy="13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58967" y="0"/>
              <a:ext cx="216214" cy="13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pic>
        <p:nvPicPr>
          <p:cNvPr id="245" name="1_37.png"/>
          <p:cNvPicPr>
            <a:picLocks noChangeAspect="1"/>
          </p:cNvPicPr>
          <p:nvPr/>
        </p:nvPicPr>
        <p:blipFill>
          <a:blip r:embed="rId4">
            <a:extLst/>
          </a:blip>
          <a:srcRect l="17172" t="5537" r="16308" b="15180"/>
          <a:stretch>
            <a:fillRect/>
          </a:stretch>
        </p:blipFill>
        <p:spPr>
          <a:xfrm rot="21386680">
            <a:off x="2191147" y="5963993"/>
            <a:ext cx="3768968" cy="2996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7" y="0"/>
                </a:moveTo>
                <a:lnTo>
                  <a:pt x="0" y="19989"/>
                </a:lnTo>
                <a:lnTo>
                  <a:pt x="20613" y="21600"/>
                </a:lnTo>
                <a:lnTo>
                  <a:pt x="21600" y="1611"/>
                </a:lnTo>
                <a:lnTo>
                  <a:pt x="987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60" name="Group 260"/>
          <p:cNvGrpSpPr/>
          <p:nvPr/>
        </p:nvGrpSpPr>
        <p:grpSpPr>
          <a:xfrm rot="20424379" flipH="1">
            <a:off x="2468238" y="5315148"/>
            <a:ext cx="2819109" cy="4492583"/>
            <a:chOff x="-32" y="1"/>
            <a:chExt cx="2819107" cy="4492582"/>
          </a:xfrm>
        </p:grpSpPr>
        <p:grpSp>
          <p:nvGrpSpPr>
            <p:cNvPr id="252" name="Group 252"/>
            <p:cNvGrpSpPr/>
            <p:nvPr/>
          </p:nvGrpSpPr>
          <p:grpSpPr>
            <a:xfrm rot="10721082">
              <a:off x="637298" y="2416125"/>
              <a:ext cx="2158512" cy="2051956"/>
              <a:chOff x="0" y="0"/>
              <a:chExt cx="2158510" cy="2051955"/>
            </a:xfrm>
          </p:grpSpPr>
          <p:grpSp>
            <p:nvGrpSpPr>
              <p:cNvPr id="248" name="Group 248"/>
              <p:cNvGrpSpPr/>
              <p:nvPr/>
            </p:nvGrpSpPr>
            <p:grpSpPr>
              <a:xfrm rot="21000000">
                <a:off x="131328" y="224859"/>
                <a:ext cx="1877404" cy="1676831"/>
                <a:chOff x="0" y="0"/>
                <a:chExt cx="1877403" cy="1676829"/>
              </a:xfrm>
            </p:grpSpPr>
            <p:sp>
              <p:nvSpPr>
                <p:cNvPr id="246" name="Shape 246"/>
                <p:cNvSpPr/>
                <p:nvPr/>
              </p:nvSpPr>
              <p:spPr>
                <a:xfrm rot="4440000">
                  <a:off x="1096061" y="490987"/>
                  <a:ext cx="724497" cy="484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7200" y="2025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247" name="Shape 247"/>
                <p:cNvSpPr/>
                <p:nvPr/>
              </p:nvSpPr>
              <p:spPr>
                <a:xfrm rot="3840000">
                  <a:off x="383100" y="64998"/>
                  <a:ext cx="1111204" cy="1546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486" y="1964"/>
                      </a:lnTo>
                      <a:lnTo>
                        <a:pt x="0" y="20197"/>
                      </a:lnTo>
                      <a:lnTo>
                        <a:pt x="564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</p:grpSp>
          <p:grpSp>
            <p:nvGrpSpPr>
              <p:cNvPr id="251" name="Group 251"/>
              <p:cNvGrpSpPr/>
              <p:nvPr/>
            </p:nvGrpSpPr>
            <p:grpSpPr>
              <a:xfrm rot="21000000">
                <a:off x="149778" y="150266"/>
                <a:ext cx="1877405" cy="1676831"/>
                <a:chOff x="0" y="0"/>
                <a:chExt cx="1877403" cy="1676829"/>
              </a:xfrm>
            </p:grpSpPr>
            <p:sp>
              <p:nvSpPr>
                <p:cNvPr id="249" name="Shape 249"/>
                <p:cNvSpPr/>
                <p:nvPr/>
              </p:nvSpPr>
              <p:spPr>
                <a:xfrm rot="4440000">
                  <a:off x="1096061" y="490988"/>
                  <a:ext cx="724497" cy="484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7200" y="2025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250" name="Shape 250"/>
                <p:cNvSpPr/>
                <p:nvPr/>
              </p:nvSpPr>
              <p:spPr>
                <a:xfrm rot="3840000">
                  <a:off x="383100" y="64998"/>
                  <a:ext cx="1111204" cy="1546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486" y="1964"/>
                      </a:lnTo>
                      <a:lnTo>
                        <a:pt x="0" y="20197"/>
                      </a:lnTo>
                      <a:lnTo>
                        <a:pt x="564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</p:grpSp>
        </p:grpSp>
        <p:grpSp>
          <p:nvGrpSpPr>
            <p:cNvPr id="259" name="Group 259"/>
            <p:cNvGrpSpPr/>
            <p:nvPr/>
          </p:nvGrpSpPr>
          <p:grpSpPr>
            <a:xfrm rot="21463614">
              <a:off x="39811" y="42000"/>
              <a:ext cx="2158512" cy="2051956"/>
              <a:chOff x="0" y="0"/>
              <a:chExt cx="2158511" cy="2051954"/>
            </a:xfrm>
          </p:grpSpPr>
          <p:grpSp>
            <p:nvGrpSpPr>
              <p:cNvPr id="255" name="Group 255"/>
              <p:cNvGrpSpPr/>
              <p:nvPr/>
            </p:nvGrpSpPr>
            <p:grpSpPr>
              <a:xfrm rot="21000000">
                <a:off x="131328" y="224858"/>
                <a:ext cx="1877405" cy="1676831"/>
                <a:chOff x="0" y="0"/>
                <a:chExt cx="1877404" cy="1676830"/>
              </a:xfrm>
            </p:grpSpPr>
            <p:sp>
              <p:nvSpPr>
                <p:cNvPr id="253" name="Shape 253"/>
                <p:cNvSpPr/>
                <p:nvPr/>
              </p:nvSpPr>
              <p:spPr>
                <a:xfrm rot="4440000">
                  <a:off x="1105322" y="492489"/>
                  <a:ext cx="724497" cy="484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7200" y="2025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 rot="3840000">
                  <a:off x="383100" y="64998"/>
                  <a:ext cx="1111205" cy="1546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486" y="1964"/>
                      </a:lnTo>
                      <a:lnTo>
                        <a:pt x="0" y="20197"/>
                      </a:lnTo>
                      <a:lnTo>
                        <a:pt x="564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</p:grpSp>
          <p:grpSp>
            <p:nvGrpSpPr>
              <p:cNvPr id="258" name="Group 258"/>
              <p:cNvGrpSpPr/>
              <p:nvPr/>
            </p:nvGrpSpPr>
            <p:grpSpPr>
              <a:xfrm rot="21000000">
                <a:off x="149779" y="150266"/>
                <a:ext cx="1877405" cy="1676831"/>
                <a:chOff x="0" y="0"/>
                <a:chExt cx="1877404" cy="1676830"/>
              </a:xfrm>
            </p:grpSpPr>
            <p:sp>
              <p:nvSpPr>
                <p:cNvPr id="256" name="Shape 256"/>
                <p:cNvSpPr/>
                <p:nvPr/>
              </p:nvSpPr>
              <p:spPr>
                <a:xfrm rot="4440000">
                  <a:off x="1105323" y="492488"/>
                  <a:ext cx="724497" cy="484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7200" y="2025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257" name="Shape 257"/>
                <p:cNvSpPr/>
                <p:nvPr/>
              </p:nvSpPr>
              <p:spPr>
                <a:xfrm rot="3840000">
                  <a:off x="383100" y="64998"/>
                  <a:ext cx="1111205" cy="1546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486" y="1964"/>
                      </a:lnTo>
                      <a:lnTo>
                        <a:pt x="0" y="20197"/>
                      </a:lnTo>
                      <a:lnTo>
                        <a:pt x="564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</p:grpSp>
        </p:grpSp>
      </p:grpSp>
      <p:sp>
        <p:nvSpPr>
          <p:cNvPr id="261" name="Shape 261"/>
          <p:cNvSpPr/>
          <p:nvPr/>
        </p:nvSpPr>
        <p:spPr>
          <a:xfrm>
            <a:off x="2074206" y="6890735"/>
            <a:ext cx="1916179" cy="619372"/>
          </a:xfrm>
          <a:prstGeom prst="rect">
            <a:avLst/>
          </a:prstGeom>
          <a:ln w="12700">
            <a:miter lim="400000"/>
          </a:ln>
          <a:effectLst>
            <a:outerShdw blurRad="63500" dist="127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Fault</a:t>
            </a:r>
          </a:p>
        </p:txBody>
      </p:sp>
      <p:sp>
        <p:nvSpPr>
          <p:cNvPr id="262" name="Shape 262"/>
          <p:cNvSpPr/>
          <p:nvPr/>
        </p:nvSpPr>
        <p:spPr>
          <a:xfrm>
            <a:off x="3388796" y="7604593"/>
            <a:ext cx="2148442" cy="836897"/>
          </a:xfrm>
          <a:prstGeom prst="rect">
            <a:avLst/>
          </a:prstGeom>
          <a:ln w="12700">
            <a:miter lim="400000"/>
          </a:ln>
          <a:effectLst>
            <a:outerShdw blurRad="63500" dist="127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Rupture</a:t>
            </a:r>
          </a:p>
        </p:txBody>
      </p:sp>
      <p:sp>
        <p:nvSpPr>
          <p:cNvPr id="263" name="Shape 263"/>
          <p:cNvSpPr/>
          <p:nvPr/>
        </p:nvSpPr>
        <p:spPr>
          <a:xfrm>
            <a:off x="1878977" y="1377667"/>
            <a:ext cx="4162446" cy="1071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Direct Impacts</a:t>
            </a:r>
          </a:p>
        </p:txBody>
      </p:sp>
      <p:pic>
        <p:nvPicPr>
          <p:cNvPr id="264" name="droppedImage.png"/>
          <p:cNvPicPr>
            <a:picLocks noChangeAspect="1"/>
          </p:cNvPicPr>
          <p:nvPr/>
        </p:nvPicPr>
        <p:blipFill>
          <a:blip r:embed="rId5">
            <a:extLst/>
          </a:blip>
          <a:srcRect t="224" r="727" b="6295"/>
          <a:stretch>
            <a:fillRect/>
          </a:stretch>
        </p:blipFill>
        <p:spPr>
          <a:xfrm>
            <a:off x="2273818" y="3044401"/>
            <a:ext cx="3603558" cy="2778016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Shape 265"/>
          <p:cNvSpPr/>
          <p:nvPr/>
        </p:nvSpPr>
        <p:spPr>
          <a:xfrm>
            <a:off x="2282959" y="3042656"/>
            <a:ext cx="3600092" cy="707129"/>
          </a:xfrm>
          <a:prstGeom prst="rect">
            <a:avLst/>
          </a:prstGeom>
          <a:ln w="12700">
            <a:miter lim="400000"/>
          </a:ln>
          <a:effectLst>
            <a:outerShdw blurRad="63500" dist="12700" dir="27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700">
                <a:effectLst>
                  <a:outerShdw blurRad="63500" dist="12700" dir="2700000" rotWithShape="0">
                    <a:srgbClr val="FFFFFF">
                      <a:alpha val="75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Ground shaking</a:t>
            </a:r>
          </a:p>
        </p:txBody>
      </p:sp>
      <p:grpSp>
        <p:nvGrpSpPr>
          <p:cNvPr id="268" name="Group 268"/>
          <p:cNvGrpSpPr/>
          <p:nvPr/>
        </p:nvGrpSpPr>
        <p:grpSpPr>
          <a:xfrm rot="12473091">
            <a:off x="2198094" y="3374559"/>
            <a:ext cx="270975" cy="232265"/>
            <a:chOff x="0" y="0"/>
            <a:chExt cx="270974" cy="232263"/>
          </a:xfrm>
        </p:grpSpPr>
        <p:sp>
          <p:nvSpPr>
            <p:cNvPr id="266" name="Shape 266"/>
            <p:cNvSpPr/>
            <p:nvPr/>
          </p:nvSpPr>
          <p:spPr>
            <a:xfrm>
              <a:off x="0" y="73501"/>
              <a:ext cx="212909" cy="1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58065" y="0"/>
              <a:ext cx="212910" cy="1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69" name="Shape 269"/>
          <p:cNvSpPr/>
          <p:nvPr/>
        </p:nvSpPr>
        <p:spPr>
          <a:xfrm>
            <a:off x="4710612" y="3382097"/>
            <a:ext cx="1821433" cy="930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5" extrusionOk="0">
                <a:moveTo>
                  <a:pt x="0" y="13117"/>
                </a:moveTo>
                <a:lnTo>
                  <a:pt x="6527" y="13188"/>
                </a:lnTo>
                <a:cubicBezTo>
                  <a:pt x="6527" y="13188"/>
                  <a:pt x="6475" y="17251"/>
                  <a:pt x="6682" y="17323"/>
                </a:cubicBezTo>
                <a:cubicBezTo>
                  <a:pt x="6889" y="17394"/>
                  <a:pt x="6889" y="10194"/>
                  <a:pt x="7096" y="10123"/>
                </a:cubicBezTo>
                <a:cubicBezTo>
                  <a:pt x="7304" y="10051"/>
                  <a:pt x="7355" y="15826"/>
                  <a:pt x="7459" y="15754"/>
                </a:cubicBezTo>
                <a:cubicBezTo>
                  <a:pt x="7563" y="15683"/>
                  <a:pt x="7709" y="10435"/>
                  <a:pt x="7822" y="10408"/>
                </a:cubicBezTo>
                <a:cubicBezTo>
                  <a:pt x="7883" y="10393"/>
                  <a:pt x="8184" y="14828"/>
                  <a:pt x="8184" y="14828"/>
                </a:cubicBezTo>
                <a:cubicBezTo>
                  <a:pt x="8184" y="14828"/>
                  <a:pt x="8312" y="12800"/>
                  <a:pt x="8547" y="11263"/>
                </a:cubicBezTo>
                <a:cubicBezTo>
                  <a:pt x="8754" y="9909"/>
                  <a:pt x="8909" y="13545"/>
                  <a:pt x="9117" y="13545"/>
                </a:cubicBezTo>
                <a:cubicBezTo>
                  <a:pt x="9324" y="13545"/>
                  <a:pt x="9220" y="12333"/>
                  <a:pt x="9479" y="12190"/>
                </a:cubicBezTo>
                <a:cubicBezTo>
                  <a:pt x="9738" y="12048"/>
                  <a:pt x="9842" y="13473"/>
                  <a:pt x="10101" y="13473"/>
                </a:cubicBezTo>
                <a:cubicBezTo>
                  <a:pt x="10360" y="13473"/>
                  <a:pt x="10619" y="12404"/>
                  <a:pt x="10929" y="12404"/>
                </a:cubicBezTo>
                <a:cubicBezTo>
                  <a:pt x="11240" y="12404"/>
                  <a:pt x="11862" y="14257"/>
                  <a:pt x="11965" y="14756"/>
                </a:cubicBezTo>
                <a:cubicBezTo>
                  <a:pt x="12069" y="15255"/>
                  <a:pt x="12173" y="13473"/>
                  <a:pt x="12328" y="11691"/>
                </a:cubicBezTo>
                <a:cubicBezTo>
                  <a:pt x="12483" y="9909"/>
                  <a:pt x="12846" y="20745"/>
                  <a:pt x="13209" y="21172"/>
                </a:cubicBezTo>
                <a:cubicBezTo>
                  <a:pt x="13571" y="21600"/>
                  <a:pt x="13359" y="71"/>
                  <a:pt x="13623" y="71"/>
                </a:cubicBezTo>
                <a:cubicBezTo>
                  <a:pt x="13887" y="71"/>
                  <a:pt x="14245" y="21315"/>
                  <a:pt x="14607" y="21315"/>
                </a:cubicBezTo>
                <a:cubicBezTo>
                  <a:pt x="14970" y="21315"/>
                  <a:pt x="15380" y="0"/>
                  <a:pt x="15747" y="0"/>
                </a:cubicBezTo>
                <a:cubicBezTo>
                  <a:pt x="16113" y="0"/>
                  <a:pt x="16657" y="20050"/>
                  <a:pt x="16886" y="20103"/>
                </a:cubicBezTo>
                <a:cubicBezTo>
                  <a:pt x="17327" y="20205"/>
                  <a:pt x="17490" y="7709"/>
                  <a:pt x="18026" y="7770"/>
                </a:cubicBezTo>
                <a:cubicBezTo>
                  <a:pt x="18147" y="7784"/>
                  <a:pt x="18553" y="16394"/>
                  <a:pt x="19165" y="17323"/>
                </a:cubicBezTo>
                <a:cubicBezTo>
                  <a:pt x="19711" y="18150"/>
                  <a:pt x="19711" y="12955"/>
                  <a:pt x="20201" y="11620"/>
                </a:cubicBezTo>
                <a:cubicBezTo>
                  <a:pt x="20640" y="10426"/>
                  <a:pt x="21600" y="13117"/>
                  <a:pt x="21600" y="13117"/>
                </a:cubicBezTo>
              </a:path>
            </a:pathLst>
          </a:cu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4691256" y="3285320"/>
            <a:ext cx="1821434" cy="930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5" extrusionOk="0">
                <a:moveTo>
                  <a:pt x="0" y="13117"/>
                </a:moveTo>
                <a:lnTo>
                  <a:pt x="6527" y="13188"/>
                </a:lnTo>
                <a:cubicBezTo>
                  <a:pt x="6527" y="13188"/>
                  <a:pt x="6475" y="17251"/>
                  <a:pt x="6682" y="17323"/>
                </a:cubicBezTo>
                <a:cubicBezTo>
                  <a:pt x="6889" y="17394"/>
                  <a:pt x="6889" y="10194"/>
                  <a:pt x="7096" y="10123"/>
                </a:cubicBezTo>
                <a:cubicBezTo>
                  <a:pt x="7304" y="10051"/>
                  <a:pt x="7355" y="15826"/>
                  <a:pt x="7459" y="15754"/>
                </a:cubicBezTo>
                <a:cubicBezTo>
                  <a:pt x="7563" y="15683"/>
                  <a:pt x="7709" y="10435"/>
                  <a:pt x="7822" y="10408"/>
                </a:cubicBezTo>
                <a:cubicBezTo>
                  <a:pt x="7883" y="10393"/>
                  <a:pt x="8184" y="14828"/>
                  <a:pt x="8184" y="14828"/>
                </a:cubicBezTo>
                <a:cubicBezTo>
                  <a:pt x="8184" y="14828"/>
                  <a:pt x="8312" y="12800"/>
                  <a:pt x="8547" y="11263"/>
                </a:cubicBezTo>
                <a:cubicBezTo>
                  <a:pt x="8754" y="9909"/>
                  <a:pt x="8909" y="13545"/>
                  <a:pt x="9117" y="13545"/>
                </a:cubicBezTo>
                <a:cubicBezTo>
                  <a:pt x="9324" y="13545"/>
                  <a:pt x="9220" y="12333"/>
                  <a:pt x="9479" y="12190"/>
                </a:cubicBezTo>
                <a:cubicBezTo>
                  <a:pt x="9738" y="12048"/>
                  <a:pt x="9842" y="13473"/>
                  <a:pt x="10101" y="13473"/>
                </a:cubicBezTo>
                <a:cubicBezTo>
                  <a:pt x="10360" y="13473"/>
                  <a:pt x="10619" y="12404"/>
                  <a:pt x="10929" y="12404"/>
                </a:cubicBezTo>
                <a:cubicBezTo>
                  <a:pt x="11240" y="12404"/>
                  <a:pt x="11862" y="14257"/>
                  <a:pt x="11965" y="14756"/>
                </a:cubicBezTo>
                <a:cubicBezTo>
                  <a:pt x="12069" y="15255"/>
                  <a:pt x="12173" y="13473"/>
                  <a:pt x="12328" y="11691"/>
                </a:cubicBezTo>
                <a:cubicBezTo>
                  <a:pt x="12483" y="9909"/>
                  <a:pt x="12846" y="20745"/>
                  <a:pt x="13209" y="21172"/>
                </a:cubicBezTo>
                <a:cubicBezTo>
                  <a:pt x="13571" y="21600"/>
                  <a:pt x="13359" y="71"/>
                  <a:pt x="13623" y="71"/>
                </a:cubicBezTo>
                <a:cubicBezTo>
                  <a:pt x="13887" y="71"/>
                  <a:pt x="14245" y="21315"/>
                  <a:pt x="14607" y="21315"/>
                </a:cubicBezTo>
                <a:cubicBezTo>
                  <a:pt x="14970" y="21315"/>
                  <a:pt x="15380" y="0"/>
                  <a:pt x="15747" y="0"/>
                </a:cubicBezTo>
                <a:cubicBezTo>
                  <a:pt x="16113" y="0"/>
                  <a:pt x="16657" y="20050"/>
                  <a:pt x="16886" y="20103"/>
                </a:cubicBezTo>
                <a:cubicBezTo>
                  <a:pt x="17327" y="20205"/>
                  <a:pt x="17490" y="7709"/>
                  <a:pt x="18026" y="7770"/>
                </a:cubicBezTo>
                <a:cubicBezTo>
                  <a:pt x="18147" y="7784"/>
                  <a:pt x="18553" y="16394"/>
                  <a:pt x="19165" y="17323"/>
                </a:cubicBezTo>
                <a:cubicBezTo>
                  <a:pt x="19711" y="18150"/>
                  <a:pt x="19711" y="12955"/>
                  <a:pt x="20201" y="11620"/>
                </a:cubicBezTo>
                <a:cubicBezTo>
                  <a:pt x="20640" y="10426"/>
                  <a:pt x="21600" y="13117"/>
                  <a:pt x="21600" y="13117"/>
                </a:cubicBezTo>
              </a:path>
            </a:pathLst>
          </a:cu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273" name="Group 273"/>
          <p:cNvGrpSpPr/>
          <p:nvPr/>
        </p:nvGrpSpPr>
        <p:grpSpPr>
          <a:xfrm rot="341389">
            <a:off x="3901363" y="3064873"/>
            <a:ext cx="270976" cy="232265"/>
            <a:chOff x="0" y="0"/>
            <a:chExt cx="270974" cy="232263"/>
          </a:xfrm>
        </p:grpSpPr>
        <p:sp>
          <p:nvSpPr>
            <p:cNvPr id="271" name="Shape 271"/>
            <p:cNvSpPr/>
            <p:nvPr/>
          </p:nvSpPr>
          <p:spPr>
            <a:xfrm>
              <a:off x="0" y="73501"/>
              <a:ext cx="212909" cy="1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8065" y="0"/>
              <a:ext cx="212910" cy="1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274" name="Shape 274"/>
          <p:cNvSpPr/>
          <p:nvPr/>
        </p:nvSpPr>
        <p:spPr>
          <a:xfrm>
            <a:off x="5426268" y="5051826"/>
            <a:ext cx="1935534" cy="1935534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5C07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6646748" y="1415244"/>
            <a:ext cx="4162445" cy="107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Indirect Impacts</a:t>
            </a:r>
          </a:p>
        </p:txBody>
      </p:sp>
      <p:sp>
        <p:nvSpPr>
          <p:cNvPr id="276" name="Shape 276"/>
          <p:cNvSpPr/>
          <p:nvPr/>
        </p:nvSpPr>
        <p:spPr>
          <a:xfrm>
            <a:off x="1082510" y="31197"/>
            <a:ext cx="1062305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rPr dirty="0"/>
              <a:t>California law requires that CGS map zones at </a:t>
            </a:r>
            <a:r>
              <a:rPr dirty="0" smtClean="0"/>
              <a:t>risk</a:t>
            </a:r>
            <a:endParaRPr lang="en-US" dirty="0" smtClean="0"/>
          </a:p>
          <a:p>
            <a:r>
              <a:rPr dirty="0" smtClean="0"/>
              <a:t> </a:t>
            </a:r>
            <a:r>
              <a:rPr dirty="0"/>
              <a:t>for both direct and indirect impacts of earthquakes.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Screen Shot 2019-07-30 at 2.33.5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49590" y="1054163"/>
            <a:ext cx="16313681" cy="864963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519299" y="8251687"/>
            <a:ext cx="1028477" cy="475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400"/>
            </a:lvl1pPr>
          </a:lstStyle>
          <a:p>
            <a:r>
              <a:t>LA City</a:t>
            </a:r>
          </a:p>
        </p:txBody>
      </p:sp>
      <p:sp>
        <p:nvSpPr>
          <p:cNvPr id="280" name="Shape 280"/>
          <p:cNvSpPr/>
          <p:nvPr/>
        </p:nvSpPr>
        <p:spPr>
          <a:xfrm>
            <a:off x="297500" y="7693626"/>
            <a:ext cx="1413172" cy="475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1400"/>
            </a:lvl1pPr>
          </a:lstStyle>
          <a:p>
            <a:r>
              <a:t>LA County</a:t>
            </a:r>
          </a:p>
        </p:txBody>
      </p:sp>
      <p:sp>
        <p:nvSpPr>
          <p:cNvPr id="281" name="Shape 281"/>
          <p:cNvSpPr/>
          <p:nvPr/>
        </p:nvSpPr>
        <p:spPr>
          <a:xfrm>
            <a:off x="7219953" y="3762439"/>
            <a:ext cx="5971740" cy="5010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60" y="8673"/>
                </a:moveTo>
                <a:lnTo>
                  <a:pt x="13674" y="10987"/>
                </a:lnTo>
                <a:lnTo>
                  <a:pt x="0" y="12678"/>
                </a:lnTo>
                <a:lnTo>
                  <a:pt x="2209" y="21600"/>
                </a:lnTo>
                <a:lnTo>
                  <a:pt x="21600" y="18601"/>
                </a:lnTo>
                <a:lnTo>
                  <a:pt x="21560" y="0"/>
                </a:lnTo>
                <a:lnTo>
                  <a:pt x="15545" y="2804"/>
                </a:lnTo>
                <a:lnTo>
                  <a:pt x="14260" y="8673"/>
                </a:lnTo>
                <a:close/>
              </a:path>
            </a:pathLst>
          </a:custGeom>
          <a:solidFill>
            <a:schemeClr val="accent3">
              <a:satOff val="18648"/>
              <a:lumOff val="5971"/>
              <a:alpha val="67455"/>
            </a:schemeClr>
          </a:solidFill>
          <a:ln w="25400">
            <a:solidFill>
              <a:srgbClr val="000000">
                <a:alpha val="67455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lvl="1">
              <a:defRPr sz="2400"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-1748078" y="1088139"/>
            <a:ext cx="14571222" cy="8240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5807" y="9382"/>
                </a:lnTo>
                <a:lnTo>
                  <a:pt x="12286" y="7668"/>
                </a:lnTo>
                <a:lnTo>
                  <a:pt x="12487" y="8860"/>
                </a:lnTo>
                <a:lnTo>
                  <a:pt x="12019" y="10074"/>
                </a:lnTo>
                <a:lnTo>
                  <a:pt x="12987" y="15109"/>
                </a:lnTo>
                <a:lnTo>
                  <a:pt x="12830" y="15550"/>
                </a:lnTo>
                <a:lnTo>
                  <a:pt x="12836" y="16182"/>
                </a:lnTo>
                <a:lnTo>
                  <a:pt x="13100" y="16502"/>
                </a:lnTo>
                <a:lnTo>
                  <a:pt x="13789" y="19141"/>
                </a:lnTo>
                <a:lnTo>
                  <a:pt x="11921" y="19837"/>
                </a:lnTo>
                <a:lnTo>
                  <a:pt x="11149" y="20324"/>
                </a:lnTo>
                <a:lnTo>
                  <a:pt x="9969" y="20659"/>
                </a:lnTo>
                <a:lnTo>
                  <a:pt x="8969" y="18891"/>
                </a:lnTo>
                <a:lnTo>
                  <a:pt x="8037" y="19016"/>
                </a:lnTo>
                <a:lnTo>
                  <a:pt x="7477" y="19239"/>
                </a:lnTo>
                <a:lnTo>
                  <a:pt x="6983" y="20259"/>
                </a:lnTo>
                <a:lnTo>
                  <a:pt x="6517" y="21050"/>
                </a:lnTo>
                <a:lnTo>
                  <a:pt x="6087" y="21600"/>
                </a:lnTo>
                <a:lnTo>
                  <a:pt x="5617" y="21579"/>
                </a:lnTo>
                <a:lnTo>
                  <a:pt x="5257" y="21168"/>
                </a:lnTo>
                <a:lnTo>
                  <a:pt x="4971" y="20072"/>
                </a:lnTo>
                <a:lnTo>
                  <a:pt x="4790" y="19222"/>
                </a:lnTo>
                <a:lnTo>
                  <a:pt x="902" y="16265"/>
                </a:lnTo>
                <a:lnTo>
                  <a:pt x="0" y="16402"/>
                </a:lnTo>
              </a:path>
            </a:pathLst>
          </a:custGeom>
          <a:ln w="25400">
            <a:solidFill>
              <a:srgbClr val="000000"/>
            </a:solidFill>
            <a:prstDash val="sysDot"/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7788839" y="4833496"/>
            <a:ext cx="1441597" cy="358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pPr>
              <a:defRPr sz="600"/>
            </a:pPr>
            <a:r>
              <a:t>Fernando Fee 32 A-H</a:t>
            </a:r>
          </a:p>
          <a:p>
            <a:pPr>
              <a:defRPr sz="600"/>
            </a:pPr>
            <a:r>
              <a:t>(8 active, 1 inactive)</a:t>
            </a:r>
          </a:p>
        </p:txBody>
      </p:sp>
      <p:sp>
        <p:nvSpPr>
          <p:cNvPr id="284" name="Shape 284"/>
          <p:cNvSpPr/>
          <p:nvPr/>
        </p:nvSpPr>
        <p:spPr>
          <a:xfrm>
            <a:off x="6857217" y="5445100"/>
            <a:ext cx="1254612" cy="32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"/>
            </a:lvl1pPr>
          </a:lstStyle>
          <a:p>
            <a:r>
              <a:t>Fernando Fee 38B x 2</a:t>
            </a:r>
          </a:p>
        </p:txBody>
      </p:sp>
      <p:sp>
        <p:nvSpPr>
          <p:cNvPr id="285" name="Shape 285"/>
          <p:cNvSpPr/>
          <p:nvPr/>
        </p:nvSpPr>
        <p:spPr>
          <a:xfrm>
            <a:off x="6960349" y="5745494"/>
            <a:ext cx="1390502" cy="301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"/>
            </a:lvl1pPr>
          </a:lstStyle>
          <a:p>
            <a:r>
              <a:t>Fernando Fee 35A, B</a:t>
            </a:r>
          </a:p>
        </p:txBody>
      </p:sp>
      <p:sp>
        <p:nvSpPr>
          <p:cNvPr id="286" name="Shape 286"/>
          <p:cNvSpPr/>
          <p:nvPr/>
        </p:nvSpPr>
        <p:spPr>
          <a:xfrm>
            <a:off x="7007848" y="6031353"/>
            <a:ext cx="1539161" cy="295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"/>
            </a:lvl1pPr>
          </a:lstStyle>
          <a:p>
            <a:r>
              <a:t>Fernando Fee 35C, D, E</a:t>
            </a:r>
          </a:p>
        </p:txBody>
      </p:sp>
      <p:sp>
        <p:nvSpPr>
          <p:cNvPr id="287" name="Shape 287"/>
          <p:cNvSpPr/>
          <p:nvPr/>
        </p:nvSpPr>
        <p:spPr>
          <a:xfrm>
            <a:off x="5866539" y="6640340"/>
            <a:ext cx="1223687" cy="24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"/>
            </a:lvl1pPr>
          </a:lstStyle>
          <a:p>
            <a:r>
              <a:t>Mission Adrian 1A</a:t>
            </a:r>
          </a:p>
        </p:txBody>
      </p:sp>
      <p:sp>
        <p:nvSpPr>
          <p:cNvPr id="288" name="Shape 288"/>
          <p:cNvSpPr/>
          <p:nvPr/>
        </p:nvSpPr>
        <p:spPr>
          <a:xfrm>
            <a:off x="6029566" y="6937926"/>
            <a:ext cx="1209453" cy="31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"/>
            </a:lvl1pPr>
          </a:lstStyle>
          <a:p>
            <a:r>
              <a:t>Mission Adrian 1B</a:t>
            </a:r>
          </a:p>
        </p:txBody>
      </p:sp>
      <p:sp>
        <p:nvSpPr>
          <p:cNvPr id="289" name="Shape 289"/>
          <p:cNvSpPr/>
          <p:nvPr/>
        </p:nvSpPr>
        <p:spPr>
          <a:xfrm>
            <a:off x="7747759" y="6743848"/>
            <a:ext cx="1060887" cy="31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"/>
            </a:lvl1pPr>
          </a:lstStyle>
          <a:p>
            <a:r>
              <a:t>Mission Adrian 3</a:t>
            </a:r>
          </a:p>
        </p:txBody>
      </p:sp>
      <p:sp>
        <p:nvSpPr>
          <p:cNvPr id="290" name="Shape 290"/>
          <p:cNvSpPr/>
          <p:nvPr/>
        </p:nvSpPr>
        <p:spPr>
          <a:xfrm>
            <a:off x="7867660" y="6491547"/>
            <a:ext cx="1253898" cy="295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"/>
            </a:lvl1pPr>
          </a:lstStyle>
          <a:p>
            <a:r>
              <a:t>Fernando Fee 34A</a:t>
            </a:r>
          </a:p>
        </p:txBody>
      </p:sp>
      <p:sp>
        <p:nvSpPr>
          <p:cNvPr id="291" name="Shape 291"/>
          <p:cNvSpPr/>
          <p:nvPr/>
        </p:nvSpPr>
        <p:spPr>
          <a:xfrm>
            <a:off x="7835027" y="6358835"/>
            <a:ext cx="1248997" cy="277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"/>
            </a:lvl1pPr>
          </a:lstStyle>
          <a:p>
            <a:r>
              <a:t>Fernando Fee 34BR</a:t>
            </a:r>
          </a:p>
        </p:txBody>
      </p:sp>
      <p:sp>
        <p:nvSpPr>
          <p:cNvPr id="292" name="Shape 292"/>
          <p:cNvSpPr/>
          <p:nvPr/>
        </p:nvSpPr>
        <p:spPr>
          <a:xfrm>
            <a:off x="7538015" y="6236519"/>
            <a:ext cx="1253826" cy="244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600"/>
            </a:lvl1pPr>
          </a:lstStyle>
          <a:p>
            <a:r>
              <a:t>Fernando Fee 33</a:t>
            </a:r>
          </a:p>
        </p:txBody>
      </p:sp>
      <p:grpSp>
        <p:nvGrpSpPr>
          <p:cNvPr id="348" name="Group 348"/>
          <p:cNvGrpSpPr/>
          <p:nvPr/>
        </p:nvGrpSpPr>
        <p:grpSpPr>
          <a:xfrm>
            <a:off x="7330251" y="4578475"/>
            <a:ext cx="5863183" cy="4753619"/>
            <a:chOff x="0" y="0"/>
            <a:chExt cx="5863182" cy="4753617"/>
          </a:xfrm>
        </p:grpSpPr>
        <p:sp>
          <p:nvSpPr>
            <p:cNvPr id="293" name="Shape 293"/>
            <p:cNvSpPr/>
            <p:nvPr/>
          </p:nvSpPr>
          <p:spPr>
            <a:xfrm>
              <a:off x="651806" y="3784468"/>
              <a:ext cx="4952783" cy="969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1971 Surface Rupture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516144" y="2314226"/>
              <a:ext cx="681983" cy="29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283" y="16599"/>
                  </a:lnTo>
                  <a:lnTo>
                    <a:pt x="6999" y="13182"/>
                  </a:lnTo>
                  <a:lnTo>
                    <a:pt x="9494" y="8293"/>
                  </a:lnTo>
                  <a:lnTo>
                    <a:pt x="14034" y="979"/>
                  </a:lnTo>
                  <a:lnTo>
                    <a:pt x="17840" y="334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 flipV="1">
              <a:off x="1416664" y="2293284"/>
              <a:ext cx="241850" cy="2465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 flipV="1">
              <a:off x="1696261" y="2291574"/>
              <a:ext cx="204014" cy="1171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2188383" y="2312477"/>
              <a:ext cx="258608" cy="607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 flipV="1">
              <a:off x="2496430" y="2332130"/>
              <a:ext cx="213532" cy="56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791316" y="2272403"/>
              <a:ext cx="223198" cy="4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583" y="0"/>
                  </a:lnTo>
                  <a:lnTo>
                    <a:pt x="21600" y="14237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3065738" y="2308266"/>
              <a:ext cx="249922" cy="5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236" y="15012"/>
                  </a:lnTo>
                  <a:lnTo>
                    <a:pt x="16159" y="21600"/>
                  </a:lnTo>
                  <a:lnTo>
                    <a:pt x="21600" y="13818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3367997" y="2279119"/>
              <a:ext cx="269730" cy="73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11"/>
                  </a:moveTo>
                  <a:lnTo>
                    <a:pt x="6959" y="0"/>
                  </a:lnTo>
                  <a:lnTo>
                    <a:pt x="15718" y="10683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910755" y="2661255"/>
              <a:ext cx="677618" cy="182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52" y="114"/>
                    <a:pt x="2292" y="896"/>
                    <a:pt x="3380" y="2317"/>
                  </a:cubicBezTo>
                  <a:cubicBezTo>
                    <a:pt x="4954" y="4374"/>
                    <a:pt x="6382" y="7721"/>
                    <a:pt x="7559" y="12109"/>
                  </a:cubicBezTo>
                  <a:lnTo>
                    <a:pt x="12167" y="17436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 flipV="1">
              <a:off x="1731240" y="2838424"/>
              <a:ext cx="205656" cy="803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099811" y="2843360"/>
              <a:ext cx="249709" cy="27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835" y="14535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428800" y="2847925"/>
              <a:ext cx="216909" cy="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210" y="1998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2733235" y="2903802"/>
              <a:ext cx="223750" cy="5938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3042108" y="2962722"/>
              <a:ext cx="214044" cy="10761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3329452" y="3115470"/>
              <a:ext cx="154938" cy="7753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3559066" y="3233329"/>
              <a:ext cx="163585" cy="1119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799039" y="3418390"/>
              <a:ext cx="478611" cy="160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14" y="14912"/>
                  </a:lnTo>
                  <a:lnTo>
                    <a:pt x="7143" y="16663"/>
                  </a:lnTo>
                  <a:lnTo>
                    <a:pt x="11732" y="12968"/>
                  </a:lnTo>
                  <a:lnTo>
                    <a:pt x="16824" y="340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362696" y="3683850"/>
              <a:ext cx="213914" cy="7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7769" y="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629386" y="3719265"/>
              <a:ext cx="241578" cy="32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74"/>
                  </a:moveTo>
                  <a:lnTo>
                    <a:pt x="5203" y="21600"/>
                  </a:lnTo>
                  <a:lnTo>
                    <a:pt x="10420" y="14772"/>
                  </a:lnTo>
                  <a:lnTo>
                    <a:pt x="14462" y="0"/>
                  </a:lnTo>
                  <a:lnTo>
                    <a:pt x="21600" y="2383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913057" y="3678765"/>
              <a:ext cx="217476" cy="31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542" y="2160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 flipV="1">
              <a:off x="1189842" y="3531103"/>
              <a:ext cx="250398" cy="9382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flipV="1">
              <a:off x="1485705" y="3487363"/>
              <a:ext cx="212671" cy="5918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flipV="1">
              <a:off x="1745418" y="3485044"/>
              <a:ext cx="219574" cy="330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2048128" y="3487418"/>
              <a:ext cx="241858" cy="8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9947" y="3187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2335622" y="3583696"/>
              <a:ext cx="259608" cy="54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365" y="14372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flipV="1">
              <a:off x="2637757" y="3575845"/>
              <a:ext cx="284247" cy="6393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2976377" y="3501949"/>
              <a:ext cx="265988" cy="43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7806" y="0"/>
                  </a:lnTo>
                  <a:lnTo>
                    <a:pt x="21600" y="11694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3290389" y="3481759"/>
              <a:ext cx="291959" cy="40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182" y="21327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 flipV="1">
              <a:off x="3631774" y="3331573"/>
              <a:ext cx="207455" cy="16310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3884360" y="3363510"/>
              <a:ext cx="247818" cy="5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574" y="14425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4181745" y="3332807"/>
              <a:ext cx="230216" cy="8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345" y="14127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 flipV="1">
              <a:off x="4462297" y="3069095"/>
              <a:ext cx="56546" cy="1639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863824" y="2551135"/>
              <a:ext cx="190754" cy="200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 flipV="1">
              <a:off x="1185018" y="2535640"/>
              <a:ext cx="263610" cy="3550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 flipV="1">
              <a:off x="1545684" y="2515189"/>
              <a:ext cx="171825" cy="1939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1855464" y="2585318"/>
              <a:ext cx="210611" cy="3075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135832" y="2613823"/>
              <a:ext cx="86033" cy="970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 flipV="1">
              <a:off x="2302237" y="2609276"/>
              <a:ext cx="283579" cy="3464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2708480" y="2608478"/>
              <a:ext cx="255093" cy="17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1856" y="21600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3025666" y="2600962"/>
              <a:ext cx="218794" cy="27652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3346265" y="2649583"/>
              <a:ext cx="238596" cy="3774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 flipV="1">
              <a:off x="1222559" y="2318813"/>
              <a:ext cx="136919" cy="47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1916166" y="2299810"/>
              <a:ext cx="235292" cy="250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 rot="119235">
              <a:off x="1593" y="2514348"/>
              <a:ext cx="483057" cy="100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6" extrusionOk="0">
                  <a:moveTo>
                    <a:pt x="0" y="0"/>
                  </a:moveTo>
                  <a:cubicBezTo>
                    <a:pt x="3210" y="8838"/>
                    <a:pt x="6730" y="14998"/>
                    <a:pt x="10400" y="18201"/>
                  </a:cubicBezTo>
                  <a:cubicBezTo>
                    <a:pt x="14097" y="21427"/>
                    <a:pt x="17889" y="21600"/>
                    <a:pt x="21600" y="18712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 rot="119235">
              <a:off x="3657841" y="1948091"/>
              <a:ext cx="410292" cy="341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88" y="20880"/>
                    <a:pt x="5281" y="19717"/>
                    <a:pt x="7702" y="18138"/>
                  </a:cubicBezTo>
                  <a:cubicBezTo>
                    <a:pt x="10424" y="16363"/>
                    <a:pt x="12885" y="14103"/>
                    <a:pt x="15040" y="11480"/>
                  </a:cubicBezTo>
                  <a:cubicBezTo>
                    <a:pt x="17776" y="8149"/>
                    <a:pt x="19996" y="4262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 rot="119235">
              <a:off x="4208846" y="1027951"/>
              <a:ext cx="125486" cy="606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600" extrusionOk="0">
                  <a:moveTo>
                    <a:pt x="0" y="21600"/>
                  </a:moveTo>
                  <a:cubicBezTo>
                    <a:pt x="5559" y="19406"/>
                    <a:pt x="10024" y="17096"/>
                    <a:pt x="13323" y="14707"/>
                  </a:cubicBezTo>
                  <a:cubicBezTo>
                    <a:pt x="15843" y="12882"/>
                    <a:pt x="17672" y="11019"/>
                    <a:pt x="18946" y="9137"/>
                  </a:cubicBezTo>
                  <a:cubicBezTo>
                    <a:pt x="20994" y="6112"/>
                    <a:pt x="21600" y="3051"/>
                    <a:pt x="20755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4441457" y="-1"/>
              <a:ext cx="1412698" cy="632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4" extrusionOk="0">
                  <a:moveTo>
                    <a:pt x="0" y="20854"/>
                  </a:moveTo>
                  <a:cubicBezTo>
                    <a:pt x="476" y="16700"/>
                    <a:pt x="943" y="12541"/>
                    <a:pt x="1403" y="8378"/>
                  </a:cubicBezTo>
                  <a:cubicBezTo>
                    <a:pt x="1790" y="4871"/>
                    <a:pt x="2374" y="1112"/>
                    <a:pt x="3943" y="191"/>
                  </a:cubicBezTo>
                  <a:cubicBezTo>
                    <a:pt x="5541" y="-746"/>
                    <a:pt x="6996" y="1891"/>
                    <a:pt x="7884" y="5121"/>
                  </a:cubicBezTo>
                  <a:cubicBezTo>
                    <a:pt x="8943" y="8975"/>
                    <a:pt x="9681" y="13812"/>
                    <a:pt x="11706" y="14864"/>
                  </a:cubicBezTo>
                  <a:cubicBezTo>
                    <a:pt x="13339" y="15712"/>
                    <a:pt x="14837" y="13436"/>
                    <a:pt x="16320" y="11748"/>
                  </a:cubicBezTo>
                  <a:cubicBezTo>
                    <a:pt x="17959" y="9883"/>
                    <a:pt x="19754" y="8743"/>
                    <a:pt x="21600" y="8396"/>
                  </a:cubicBez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4072464" y="1699157"/>
              <a:ext cx="182535" cy="2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5941" y="8385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 flipH="1" flipV="1">
              <a:off x="4216235" y="1790660"/>
              <a:ext cx="246291" cy="42749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4526070" y="2244947"/>
              <a:ext cx="788074" cy="77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256" y="12286"/>
                  </a:lnTo>
                  <a:lnTo>
                    <a:pt x="5316" y="6891"/>
                  </a:lnTo>
                  <a:lnTo>
                    <a:pt x="10726" y="6022"/>
                  </a:lnTo>
                  <a:lnTo>
                    <a:pt x="13543" y="3637"/>
                  </a:lnTo>
                  <a:lnTo>
                    <a:pt x="19459" y="1238"/>
                  </a:lnTo>
                  <a:lnTo>
                    <a:pt x="21600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356640" y="1950393"/>
              <a:ext cx="256523" cy="2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149" y="11856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608516" y="880365"/>
              <a:ext cx="119624" cy="1016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447" y="20142"/>
                    <a:pt x="5924" y="18710"/>
                    <a:pt x="10397" y="17320"/>
                  </a:cubicBezTo>
                  <a:cubicBezTo>
                    <a:pt x="12102" y="16790"/>
                    <a:pt x="13958" y="16262"/>
                    <a:pt x="15458" y="15725"/>
                  </a:cubicBezTo>
                  <a:cubicBezTo>
                    <a:pt x="16958" y="15187"/>
                    <a:pt x="18100" y="14641"/>
                    <a:pt x="18378" y="14074"/>
                  </a:cubicBezTo>
                  <a:cubicBezTo>
                    <a:pt x="19286" y="12217"/>
                    <a:pt x="10962" y="10531"/>
                    <a:pt x="6727" y="8750"/>
                  </a:cubicBezTo>
                  <a:cubicBezTo>
                    <a:pt x="3008" y="7186"/>
                    <a:pt x="2467" y="5539"/>
                    <a:pt x="5424" y="3952"/>
                  </a:cubicBezTo>
                  <a:cubicBezTo>
                    <a:pt x="8123" y="2504"/>
                    <a:pt x="13663" y="1151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5701678" y="1293017"/>
              <a:ext cx="161505" cy="212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153" y="6475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 flipV="1">
              <a:off x="5708433" y="733953"/>
              <a:ext cx="134415" cy="150444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349" name="Shape 349"/>
          <p:cNvSpPr/>
          <p:nvPr/>
        </p:nvSpPr>
        <p:spPr>
          <a:xfrm>
            <a:off x="90904" y="1207076"/>
            <a:ext cx="3789556" cy="156971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701960" y="1248239"/>
            <a:ext cx="270668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Liquefaction hazard</a:t>
            </a:r>
          </a:p>
        </p:txBody>
      </p:sp>
      <p:sp>
        <p:nvSpPr>
          <p:cNvPr id="351" name="Shape 351"/>
          <p:cNvSpPr/>
          <p:nvPr/>
        </p:nvSpPr>
        <p:spPr>
          <a:xfrm>
            <a:off x="701960" y="1715487"/>
            <a:ext cx="238158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Landslide hazard</a:t>
            </a:r>
          </a:p>
        </p:txBody>
      </p:sp>
      <p:sp>
        <p:nvSpPr>
          <p:cNvPr id="352" name="Shape 352"/>
          <p:cNvSpPr/>
          <p:nvPr/>
        </p:nvSpPr>
        <p:spPr>
          <a:xfrm>
            <a:off x="701960" y="2182736"/>
            <a:ext cx="2749919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t>Fault rupture hazard</a:t>
            </a:r>
          </a:p>
        </p:txBody>
      </p:sp>
      <p:sp>
        <p:nvSpPr>
          <p:cNvPr id="353" name="Shape 353"/>
          <p:cNvSpPr/>
          <p:nvPr/>
        </p:nvSpPr>
        <p:spPr>
          <a:xfrm>
            <a:off x="157653" y="1342870"/>
            <a:ext cx="442115" cy="267939"/>
          </a:xfrm>
          <a:prstGeom prst="rect">
            <a:avLst/>
          </a:prstGeom>
          <a:solidFill>
            <a:srgbClr val="538576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157653" y="1810118"/>
            <a:ext cx="442115" cy="267939"/>
          </a:xfrm>
          <a:prstGeom prst="rect">
            <a:avLst/>
          </a:prstGeom>
          <a:solidFill>
            <a:srgbClr val="ADDBE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157653" y="2277367"/>
            <a:ext cx="442115" cy="267939"/>
          </a:xfrm>
          <a:prstGeom prst="rect">
            <a:avLst/>
          </a:prstGeom>
          <a:solidFill>
            <a:schemeClr val="accent3">
              <a:satOff val="18648"/>
              <a:lumOff val="5971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406" name="Group 406"/>
          <p:cNvGrpSpPr/>
          <p:nvPr/>
        </p:nvGrpSpPr>
        <p:grpSpPr>
          <a:xfrm>
            <a:off x="-1943740" y="2447825"/>
            <a:ext cx="11991815" cy="5322681"/>
            <a:chOff x="0" y="0"/>
            <a:chExt cx="11991813" cy="5322681"/>
          </a:xfrm>
        </p:grpSpPr>
        <p:sp>
          <p:nvSpPr>
            <p:cNvPr id="356" name="Shape 356"/>
            <p:cNvSpPr/>
            <p:nvPr/>
          </p:nvSpPr>
          <p:spPr>
            <a:xfrm>
              <a:off x="0" y="0"/>
              <a:ext cx="11991813" cy="532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3" y="13715"/>
                  </a:moveTo>
                  <a:lnTo>
                    <a:pt x="3629" y="13715"/>
                  </a:lnTo>
                  <a:lnTo>
                    <a:pt x="3629" y="21600"/>
                  </a:lnTo>
                  <a:lnTo>
                    <a:pt x="21600" y="21600"/>
                  </a:lnTo>
                  <a:lnTo>
                    <a:pt x="21246" y="524"/>
                  </a:lnTo>
                  <a:lnTo>
                    <a:pt x="0" y="0"/>
                  </a:lnTo>
                  <a:lnTo>
                    <a:pt x="763" y="13715"/>
                  </a:lnTo>
                  <a:close/>
                </a:path>
              </a:pathLst>
            </a:custGeom>
            <a:solidFill>
              <a:srgbClr val="FFFB00">
                <a:alpha val="34148"/>
              </a:srgbClr>
            </a:solidFill>
            <a:ln w="25400" cap="flat">
              <a:solidFill>
                <a:srgbClr val="000000">
                  <a:alpha val="34148"/>
                </a:srgb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404" name="Group 404"/>
            <p:cNvGrpSpPr/>
            <p:nvPr/>
          </p:nvGrpSpPr>
          <p:grpSpPr>
            <a:xfrm>
              <a:off x="3449514" y="1393494"/>
              <a:ext cx="6490344" cy="3110839"/>
              <a:chOff x="0" y="0"/>
              <a:chExt cx="6490342" cy="3110836"/>
            </a:xfrm>
          </p:grpSpPr>
          <p:sp>
            <p:nvSpPr>
              <p:cNvPr id="357" name="Shape 357"/>
              <p:cNvSpPr/>
              <p:nvPr/>
            </p:nvSpPr>
            <p:spPr>
              <a:xfrm>
                <a:off x="403481" y="843527"/>
                <a:ext cx="157382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98843" y="605114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59108" y="711075"/>
                <a:ext cx="157381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0" name="Shape 360"/>
              <p:cNvSpPr/>
              <p:nvPr/>
            </p:nvSpPr>
            <p:spPr>
              <a:xfrm>
                <a:off x="32617" y="631604"/>
                <a:ext cx="157382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1" name="Shape 361"/>
              <p:cNvSpPr/>
              <p:nvPr/>
            </p:nvSpPr>
            <p:spPr>
              <a:xfrm>
                <a:off x="0" y="1176891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2" name="Shape 362"/>
              <p:cNvSpPr/>
              <p:nvPr/>
            </p:nvSpPr>
            <p:spPr>
              <a:xfrm>
                <a:off x="1087058" y="928420"/>
                <a:ext cx="157382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1074635" y="568138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4" name="Shape 364"/>
              <p:cNvSpPr/>
              <p:nvPr/>
            </p:nvSpPr>
            <p:spPr>
              <a:xfrm>
                <a:off x="1608846" y="978115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5" name="Shape 365"/>
              <p:cNvSpPr/>
              <p:nvPr/>
            </p:nvSpPr>
            <p:spPr>
              <a:xfrm>
                <a:off x="1422493" y="1562020"/>
                <a:ext cx="157381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2080940" y="238915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7" name="Shape 367"/>
              <p:cNvSpPr/>
              <p:nvPr/>
            </p:nvSpPr>
            <p:spPr>
              <a:xfrm>
                <a:off x="2814769" y="481174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2852039" y="437691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2939004" y="636467"/>
                <a:ext cx="157381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0" name="Shape 370"/>
              <p:cNvSpPr/>
              <p:nvPr/>
            </p:nvSpPr>
            <p:spPr>
              <a:xfrm>
                <a:off x="2883098" y="673738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1" name="Shape 371"/>
              <p:cNvSpPr/>
              <p:nvPr/>
            </p:nvSpPr>
            <p:spPr>
              <a:xfrm>
                <a:off x="2789921" y="655103"/>
                <a:ext cx="157382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2702958" y="698586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3" name="Shape 373"/>
              <p:cNvSpPr/>
              <p:nvPr/>
            </p:nvSpPr>
            <p:spPr>
              <a:xfrm>
                <a:off x="3671993" y="698586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3671993" y="631604"/>
                <a:ext cx="157381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5" name="Shape 375"/>
              <p:cNvSpPr/>
              <p:nvPr/>
            </p:nvSpPr>
            <p:spPr>
              <a:xfrm>
                <a:off x="2883099" y="978115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6" name="Shape 376"/>
              <p:cNvSpPr/>
              <p:nvPr/>
            </p:nvSpPr>
            <p:spPr>
              <a:xfrm>
                <a:off x="3025969" y="1189315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7" name="Shape 377"/>
              <p:cNvSpPr/>
              <p:nvPr/>
            </p:nvSpPr>
            <p:spPr>
              <a:xfrm>
                <a:off x="4168933" y="1276279"/>
                <a:ext cx="157382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8" name="Shape 378"/>
              <p:cNvSpPr/>
              <p:nvPr/>
            </p:nvSpPr>
            <p:spPr>
              <a:xfrm>
                <a:off x="4168933" y="1187841"/>
                <a:ext cx="157382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4075757" y="1181629"/>
                <a:ext cx="157381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3423522" y="1726870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1" name="Shape 381"/>
              <p:cNvSpPr/>
              <p:nvPr/>
            </p:nvSpPr>
            <p:spPr>
              <a:xfrm>
                <a:off x="3330345" y="1795199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4050910" y="360282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3" name="Shape 383"/>
              <p:cNvSpPr/>
              <p:nvPr/>
            </p:nvSpPr>
            <p:spPr>
              <a:xfrm>
                <a:off x="4019850" y="428611"/>
                <a:ext cx="157382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4" name="Shape 384"/>
              <p:cNvSpPr/>
              <p:nvPr/>
            </p:nvSpPr>
            <p:spPr>
              <a:xfrm>
                <a:off x="4802533" y="0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5" name="Shape 385"/>
              <p:cNvSpPr/>
              <p:nvPr/>
            </p:nvSpPr>
            <p:spPr>
              <a:xfrm>
                <a:off x="4833591" y="43482"/>
                <a:ext cx="157382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4746626" y="608752"/>
                <a:ext cx="157381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4703144" y="664658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4505208" y="673738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89" name="Shape 389"/>
              <p:cNvSpPr/>
              <p:nvPr/>
            </p:nvSpPr>
            <p:spPr>
              <a:xfrm>
                <a:off x="4449302" y="704797"/>
                <a:ext cx="157382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0" name="Shape 390"/>
              <p:cNvSpPr/>
              <p:nvPr/>
            </p:nvSpPr>
            <p:spPr>
              <a:xfrm>
                <a:off x="4138714" y="1891244"/>
                <a:ext cx="157382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5231985" y="1853973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2" name="Shape 392"/>
              <p:cNvSpPr/>
              <p:nvPr/>
            </p:nvSpPr>
            <p:spPr>
              <a:xfrm>
                <a:off x="5325161" y="2071385"/>
                <a:ext cx="157382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3" name="Shape 393"/>
              <p:cNvSpPr/>
              <p:nvPr/>
            </p:nvSpPr>
            <p:spPr>
              <a:xfrm>
                <a:off x="5300314" y="2239103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4" name="Shape 394"/>
              <p:cNvSpPr/>
              <p:nvPr/>
            </p:nvSpPr>
            <p:spPr>
              <a:xfrm>
                <a:off x="5350008" y="2276373"/>
                <a:ext cx="157381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5" name="Shape 395"/>
              <p:cNvSpPr/>
              <p:nvPr/>
            </p:nvSpPr>
            <p:spPr>
              <a:xfrm>
                <a:off x="6045726" y="1077503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6" name="Shape 396"/>
              <p:cNvSpPr/>
              <p:nvPr/>
            </p:nvSpPr>
            <p:spPr>
              <a:xfrm>
                <a:off x="6101631" y="1102350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7" name="Shape 397"/>
              <p:cNvSpPr/>
              <p:nvPr/>
            </p:nvSpPr>
            <p:spPr>
              <a:xfrm>
                <a:off x="6107843" y="1040233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8" name="Shape 398"/>
              <p:cNvSpPr/>
              <p:nvPr/>
            </p:nvSpPr>
            <p:spPr>
              <a:xfrm>
                <a:off x="6151326" y="984327"/>
                <a:ext cx="157382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99" name="Shape 399"/>
              <p:cNvSpPr/>
              <p:nvPr/>
            </p:nvSpPr>
            <p:spPr>
              <a:xfrm>
                <a:off x="5933915" y="2574538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0" name="Shape 400"/>
              <p:cNvSpPr/>
              <p:nvPr/>
            </p:nvSpPr>
            <p:spPr>
              <a:xfrm>
                <a:off x="5586055" y="2953456"/>
                <a:ext cx="157382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6213443" y="2618021"/>
                <a:ext cx="157382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6332962" y="2639831"/>
                <a:ext cx="157381" cy="157382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3" name="Shape 403"/>
              <p:cNvSpPr/>
              <p:nvPr/>
            </p:nvSpPr>
            <p:spPr>
              <a:xfrm>
                <a:off x="6289479" y="2708161"/>
                <a:ext cx="157381" cy="15738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>
                <a:outerShdw blurRad="50800" dist="127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05" name="Shape 405"/>
            <p:cNvSpPr/>
            <p:nvPr/>
          </p:nvSpPr>
          <p:spPr>
            <a:xfrm>
              <a:off x="3682284" y="374059"/>
              <a:ext cx="656734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Aliso Canyon Storage Facility</a:t>
              </a:r>
            </a:p>
          </p:txBody>
        </p:sp>
      </p:grpSp>
      <p:sp>
        <p:nvSpPr>
          <p:cNvPr id="407" name="Shape 407"/>
          <p:cNvSpPr/>
          <p:nvPr/>
        </p:nvSpPr>
        <p:spPr>
          <a:xfrm>
            <a:off x="1887046" y="123242"/>
            <a:ext cx="949449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The Santa Susana Mountains are hazard-prone.</a:t>
            </a:r>
          </a:p>
        </p:txBody>
      </p:sp>
      <p:grpSp>
        <p:nvGrpSpPr>
          <p:cNvPr id="410" name="Group 410"/>
          <p:cNvGrpSpPr/>
          <p:nvPr/>
        </p:nvGrpSpPr>
        <p:grpSpPr>
          <a:xfrm>
            <a:off x="453964" y="4426673"/>
            <a:ext cx="2017317" cy="2570467"/>
            <a:chOff x="0" y="0"/>
            <a:chExt cx="2017316" cy="2570465"/>
          </a:xfrm>
        </p:grpSpPr>
        <p:sp>
          <p:nvSpPr>
            <p:cNvPr id="408" name="Shape 408"/>
            <p:cNvSpPr/>
            <p:nvPr/>
          </p:nvSpPr>
          <p:spPr>
            <a:xfrm>
              <a:off x="962684" y="0"/>
              <a:ext cx="441849" cy="420223"/>
            </a:xfrm>
            <a:prstGeom prst="star5">
              <a:avLst>
                <a:gd name="adj" fmla="val 19100"/>
                <a:gd name="hf" fmla="val 105146"/>
                <a:gd name="vf" fmla="val 110557"/>
              </a:avLst>
            </a:pr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0" y="369395"/>
              <a:ext cx="2017316" cy="2201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59" y="0"/>
                  </a:moveTo>
                  <a:lnTo>
                    <a:pt x="11299" y="5468"/>
                  </a:lnTo>
                  <a:lnTo>
                    <a:pt x="680" y="5468"/>
                  </a:lnTo>
                  <a:cubicBezTo>
                    <a:pt x="304" y="5468"/>
                    <a:pt x="0" y="5747"/>
                    <a:pt x="0" y="6091"/>
                  </a:cubicBezTo>
                  <a:lnTo>
                    <a:pt x="0" y="20977"/>
                  </a:lnTo>
                  <a:cubicBezTo>
                    <a:pt x="0" y="21321"/>
                    <a:pt x="304" y="21600"/>
                    <a:pt x="680" y="21600"/>
                  </a:cubicBezTo>
                  <a:lnTo>
                    <a:pt x="20920" y="21600"/>
                  </a:lnTo>
                  <a:cubicBezTo>
                    <a:pt x="21296" y="21600"/>
                    <a:pt x="21600" y="21321"/>
                    <a:pt x="21600" y="20977"/>
                  </a:cubicBezTo>
                  <a:lnTo>
                    <a:pt x="21600" y="6091"/>
                  </a:lnTo>
                  <a:cubicBezTo>
                    <a:pt x="21600" y="5747"/>
                    <a:pt x="21296" y="5468"/>
                    <a:pt x="20920" y="5468"/>
                  </a:cubicBezTo>
                  <a:lnTo>
                    <a:pt x="14019" y="5468"/>
                  </a:lnTo>
                  <a:lnTo>
                    <a:pt x="12659" y="0"/>
                  </a:lnTo>
                  <a:close/>
                </a:path>
              </a:pathLst>
            </a:custGeom>
            <a:blipFill rotWithShape="1">
              <a:blip r:embed="rId4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500" b="1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endParaRPr lang="en-US" dirty="0" smtClean="0"/>
            </a:p>
            <a:p>
              <a:r>
                <a:rPr dirty="0" smtClean="0"/>
                <a:t>Well </a:t>
              </a:r>
              <a:r>
                <a:rPr dirty="0"/>
                <a:t>collapsed in 1994 earthquake</a:t>
              </a:r>
            </a:p>
          </p:txBody>
        </p:sp>
      </p:grpSp>
      <p:sp>
        <p:nvSpPr>
          <p:cNvPr id="411" name="Shape 411"/>
          <p:cNvSpPr/>
          <p:nvPr/>
        </p:nvSpPr>
        <p:spPr>
          <a:xfrm>
            <a:off x="1310374" y="7425858"/>
            <a:ext cx="476498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unmapped for fault rupture hazard</a:t>
            </a:r>
          </a:p>
        </p:txBody>
      </p:sp>
      <p:sp>
        <p:nvSpPr>
          <p:cNvPr id="412" name="Shape 412"/>
          <p:cNvSpPr/>
          <p:nvPr/>
        </p:nvSpPr>
        <p:spPr>
          <a:xfrm>
            <a:off x="6297353" y="8135347"/>
            <a:ext cx="12700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13" name="Shape 413"/>
          <p:cNvSpPr/>
          <p:nvPr/>
        </p:nvSpPr>
        <p:spPr>
          <a:xfrm flipH="1">
            <a:off x="134906" y="8196307"/>
            <a:ext cx="12700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1" animBg="1" advAuto="0"/>
      <p:bldP spid="406" grpId="2" animBg="1" advAuto="0"/>
      <p:bldP spid="410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9"/>
          <p:cNvGrpSpPr/>
          <p:nvPr/>
        </p:nvGrpSpPr>
        <p:grpSpPr>
          <a:xfrm>
            <a:off x="280370" y="3162300"/>
            <a:ext cx="5549907" cy="3342725"/>
            <a:chOff x="0" y="0"/>
            <a:chExt cx="5549905" cy="3342724"/>
          </a:xfrm>
        </p:grpSpPr>
        <p:pic>
          <p:nvPicPr>
            <p:cNvPr id="417" name="Screen Shot 2014-10-23 at 8.52.32 PM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549906" cy="33427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8" name="Shape 418"/>
            <p:cNvSpPr/>
            <p:nvPr/>
          </p:nvSpPr>
          <p:spPr>
            <a:xfrm>
              <a:off x="2467029" y="1042868"/>
              <a:ext cx="2846036" cy="1865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600" extrusionOk="0">
                  <a:moveTo>
                    <a:pt x="5096" y="0"/>
                  </a:moveTo>
                  <a:cubicBezTo>
                    <a:pt x="4711" y="326"/>
                    <a:pt x="3891" y="1361"/>
                    <a:pt x="3891" y="1361"/>
                  </a:cubicBezTo>
                  <a:cubicBezTo>
                    <a:pt x="3891" y="1361"/>
                    <a:pt x="3426" y="2127"/>
                    <a:pt x="3306" y="2611"/>
                  </a:cubicBezTo>
                  <a:cubicBezTo>
                    <a:pt x="3186" y="3096"/>
                    <a:pt x="1527" y="4954"/>
                    <a:pt x="1150" y="6090"/>
                  </a:cubicBezTo>
                  <a:cubicBezTo>
                    <a:pt x="774" y="7225"/>
                    <a:pt x="552" y="8458"/>
                    <a:pt x="192" y="9355"/>
                  </a:cubicBezTo>
                  <a:cubicBezTo>
                    <a:pt x="-168" y="10252"/>
                    <a:pt x="50" y="11741"/>
                    <a:pt x="269" y="12021"/>
                  </a:cubicBezTo>
                  <a:cubicBezTo>
                    <a:pt x="487" y="12300"/>
                    <a:pt x="1409" y="13633"/>
                    <a:pt x="1542" y="13958"/>
                  </a:cubicBezTo>
                  <a:cubicBezTo>
                    <a:pt x="1676" y="14284"/>
                    <a:pt x="3104" y="15791"/>
                    <a:pt x="3926" y="16280"/>
                  </a:cubicBezTo>
                  <a:cubicBezTo>
                    <a:pt x="4748" y="16770"/>
                    <a:pt x="6708" y="16546"/>
                    <a:pt x="7063" y="16546"/>
                  </a:cubicBezTo>
                  <a:cubicBezTo>
                    <a:pt x="7418" y="16546"/>
                    <a:pt x="8298" y="17044"/>
                    <a:pt x="8800" y="17503"/>
                  </a:cubicBezTo>
                  <a:cubicBezTo>
                    <a:pt x="9302" y="17962"/>
                    <a:pt x="10547" y="17974"/>
                    <a:pt x="11024" y="17974"/>
                  </a:cubicBezTo>
                  <a:cubicBezTo>
                    <a:pt x="11501" y="17974"/>
                    <a:pt x="12051" y="17808"/>
                    <a:pt x="12449" y="17808"/>
                  </a:cubicBezTo>
                  <a:cubicBezTo>
                    <a:pt x="12848" y="17808"/>
                    <a:pt x="13086" y="18277"/>
                    <a:pt x="13441" y="19074"/>
                  </a:cubicBezTo>
                  <a:cubicBezTo>
                    <a:pt x="13688" y="19627"/>
                    <a:pt x="14846" y="20597"/>
                    <a:pt x="15532" y="21140"/>
                  </a:cubicBezTo>
                  <a:cubicBezTo>
                    <a:pt x="15834" y="21379"/>
                    <a:pt x="18600" y="20631"/>
                    <a:pt x="18600" y="20631"/>
                  </a:cubicBezTo>
                  <a:lnTo>
                    <a:pt x="20124" y="21177"/>
                  </a:lnTo>
                  <a:lnTo>
                    <a:pt x="21432" y="21600"/>
                  </a:lnTo>
                </a:path>
              </a:pathLst>
            </a:custGeom>
            <a:noFill/>
            <a:ln w="635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3531149" y="2494069"/>
              <a:ext cx="1426236" cy="32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extrusionOk="0">
                  <a:moveTo>
                    <a:pt x="21600" y="21280"/>
                  </a:moveTo>
                  <a:cubicBezTo>
                    <a:pt x="21600" y="21280"/>
                    <a:pt x="18084" y="16417"/>
                    <a:pt x="17262" y="15837"/>
                  </a:cubicBezTo>
                  <a:cubicBezTo>
                    <a:pt x="16441" y="15256"/>
                    <a:pt x="15177" y="13368"/>
                    <a:pt x="14275" y="11321"/>
                  </a:cubicBezTo>
                  <a:cubicBezTo>
                    <a:pt x="13373" y="9274"/>
                    <a:pt x="11234" y="2800"/>
                    <a:pt x="10248" y="2800"/>
                  </a:cubicBezTo>
                  <a:cubicBezTo>
                    <a:pt x="9263" y="2800"/>
                    <a:pt x="3889" y="-320"/>
                    <a:pt x="2934" y="27"/>
                  </a:cubicBezTo>
                  <a:cubicBezTo>
                    <a:pt x="1978" y="374"/>
                    <a:pt x="0" y="709"/>
                    <a:pt x="0" y="709"/>
                  </a:cubicBezTo>
                </a:path>
              </a:pathLst>
            </a:custGeom>
            <a:noFill/>
            <a:ln w="762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2594580" y="1899130"/>
              <a:ext cx="1129648" cy="57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extrusionOk="0">
                  <a:moveTo>
                    <a:pt x="21245" y="21600"/>
                  </a:moveTo>
                  <a:lnTo>
                    <a:pt x="18905" y="19031"/>
                  </a:lnTo>
                  <a:lnTo>
                    <a:pt x="17293" y="17174"/>
                  </a:lnTo>
                  <a:cubicBezTo>
                    <a:pt x="17293" y="17174"/>
                    <a:pt x="15687" y="11970"/>
                    <a:pt x="14904" y="12163"/>
                  </a:cubicBezTo>
                  <a:cubicBezTo>
                    <a:pt x="14121" y="12356"/>
                    <a:pt x="11806" y="14397"/>
                    <a:pt x="11286" y="14012"/>
                  </a:cubicBezTo>
                  <a:cubicBezTo>
                    <a:pt x="10765" y="13627"/>
                    <a:pt x="9391" y="13127"/>
                    <a:pt x="8629" y="11729"/>
                  </a:cubicBezTo>
                  <a:cubicBezTo>
                    <a:pt x="7867" y="10331"/>
                    <a:pt x="4163" y="2752"/>
                    <a:pt x="3213" y="2484"/>
                  </a:cubicBezTo>
                  <a:cubicBezTo>
                    <a:pt x="2263" y="2216"/>
                    <a:pt x="-355" y="1716"/>
                    <a:pt x="40" y="0"/>
                  </a:cubicBezTo>
                </a:path>
              </a:pathLst>
            </a:custGeom>
            <a:noFill/>
            <a:ln w="508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2781380" y="1409911"/>
              <a:ext cx="150998" cy="212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188" y="14429"/>
                    <a:pt x="9977" y="14429"/>
                  </a:cubicBezTo>
                  <a:cubicBezTo>
                    <a:pt x="5766" y="14429"/>
                    <a:pt x="0" y="9742"/>
                    <a:pt x="0" y="8140"/>
                  </a:cubicBezTo>
                  <a:cubicBezTo>
                    <a:pt x="0" y="6538"/>
                    <a:pt x="7981" y="0"/>
                    <a:pt x="7981" y="0"/>
                  </a:cubicBezTo>
                </a:path>
              </a:pathLst>
            </a:custGeom>
            <a:noFill/>
            <a:ln w="508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3141596" y="768681"/>
              <a:ext cx="208085" cy="136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9767" y="4493"/>
                    <a:pt x="13397" y="5301"/>
                  </a:cubicBezTo>
                  <a:cubicBezTo>
                    <a:pt x="17028" y="6110"/>
                    <a:pt x="18889" y="14401"/>
                    <a:pt x="18889" y="14401"/>
                  </a:cubicBez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2151056" y="1197030"/>
              <a:ext cx="380102" cy="26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046" y="16919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E324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29372" y="1626515"/>
              <a:ext cx="1595345" cy="55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566" y="5460"/>
                  </a:lnTo>
                  <a:lnTo>
                    <a:pt x="8485" y="13461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E324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414726" y="2035736"/>
              <a:ext cx="531478" cy="1280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3" y="0"/>
                  </a:moveTo>
                  <a:lnTo>
                    <a:pt x="17173" y="3442"/>
                  </a:lnTo>
                  <a:lnTo>
                    <a:pt x="21600" y="6048"/>
                  </a:lnTo>
                  <a:lnTo>
                    <a:pt x="14969" y="13634"/>
                  </a:lnTo>
                  <a:lnTo>
                    <a:pt x="0" y="21600"/>
                  </a:lnTo>
                </a:path>
              </a:pathLst>
            </a:custGeom>
            <a:noFill/>
            <a:ln w="38100" cap="flat">
              <a:solidFill>
                <a:srgbClr val="E324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grpSp>
          <p:nvGrpSpPr>
            <p:cNvPr id="428" name="Group 428"/>
            <p:cNvGrpSpPr/>
            <p:nvPr/>
          </p:nvGrpSpPr>
          <p:grpSpPr>
            <a:xfrm>
              <a:off x="1875" y="1122797"/>
              <a:ext cx="5352928" cy="1668447"/>
              <a:chOff x="0" y="0"/>
              <a:chExt cx="5352926" cy="1668446"/>
            </a:xfrm>
          </p:grpSpPr>
          <p:sp>
            <p:nvSpPr>
              <p:cNvPr id="426" name="Shape 426"/>
              <p:cNvSpPr/>
              <p:nvPr/>
            </p:nvSpPr>
            <p:spPr>
              <a:xfrm rot="10800000">
                <a:off x="4497594" y="0"/>
                <a:ext cx="855333" cy="525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593"/>
                    </a:moveTo>
                    <a:lnTo>
                      <a:pt x="1343" y="20749"/>
                    </a:lnTo>
                    <a:lnTo>
                      <a:pt x="12771" y="11901"/>
                    </a:lnTo>
                    <a:lnTo>
                      <a:pt x="12688" y="21600"/>
                    </a:lnTo>
                    <a:lnTo>
                      <a:pt x="21600" y="4093"/>
                    </a:lnTo>
                    <a:lnTo>
                      <a:pt x="9499" y="0"/>
                    </a:lnTo>
                    <a:lnTo>
                      <a:pt x="12170" y="6842"/>
                    </a:lnTo>
                    <a:lnTo>
                      <a:pt x="0" y="959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32400"/>
                  </a:gs>
                  <a:gs pos="100000">
                    <a:srgbClr val="941100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27" name="Shape 427"/>
              <p:cNvSpPr/>
              <p:nvPr/>
            </p:nvSpPr>
            <p:spPr>
              <a:xfrm>
                <a:off x="0" y="1143237"/>
                <a:ext cx="855332" cy="525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593"/>
                    </a:moveTo>
                    <a:lnTo>
                      <a:pt x="1343" y="20749"/>
                    </a:lnTo>
                    <a:lnTo>
                      <a:pt x="12771" y="11901"/>
                    </a:lnTo>
                    <a:lnTo>
                      <a:pt x="12688" y="21600"/>
                    </a:lnTo>
                    <a:lnTo>
                      <a:pt x="21600" y="4093"/>
                    </a:lnTo>
                    <a:lnTo>
                      <a:pt x="9499" y="0"/>
                    </a:lnTo>
                    <a:lnTo>
                      <a:pt x="12170" y="6842"/>
                    </a:lnTo>
                    <a:lnTo>
                      <a:pt x="0" y="959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E32400"/>
                  </a:gs>
                  <a:gs pos="100000">
                    <a:srgbClr val="941100"/>
                  </a:gs>
                </a:gsLst>
                <a:lin ang="90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4200">
                    <a:solidFill>
                      <a:srgbClr val="FFFFFF"/>
                    </a:solidFill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grpSp>
        <p:nvGrpSpPr>
          <p:cNvPr id="432" name="Group 432"/>
          <p:cNvGrpSpPr/>
          <p:nvPr/>
        </p:nvGrpSpPr>
        <p:grpSpPr>
          <a:xfrm>
            <a:off x="838200" y="3479800"/>
            <a:ext cx="3213100" cy="1663700"/>
            <a:chOff x="0" y="0"/>
            <a:chExt cx="3213100" cy="1663700"/>
          </a:xfrm>
        </p:grpSpPr>
        <p:sp>
          <p:nvSpPr>
            <p:cNvPr id="430" name="Shape 430"/>
            <p:cNvSpPr/>
            <p:nvPr/>
          </p:nvSpPr>
          <p:spPr>
            <a:xfrm>
              <a:off x="0" y="0"/>
              <a:ext cx="3213100" cy="1663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62" y="4342"/>
                  </a:moveTo>
                  <a:lnTo>
                    <a:pt x="9722" y="1887"/>
                  </a:lnTo>
                  <a:lnTo>
                    <a:pt x="8550" y="6382"/>
                  </a:lnTo>
                  <a:lnTo>
                    <a:pt x="4502" y="3625"/>
                  </a:lnTo>
                  <a:lnTo>
                    <a:pt x="5372" y="7817"/>
                  </a:lnTo>
                  <a:lnTo>
                    <a:pt x="1172" y="8270"/>
                  </a:lnTo>
                  <a:lnTo>
                    <a:pt x="3935" y="11592"/>
                  </a:lnTo>
                  <a:lnTo>
                    <a:pt x="0" y="12877"/>
                  </a:lnTo>
                  <a:lnTo>
                    <a:pt x="3330" y="15370"/>
                  </a:lnTo>
                  <a:lnTo>
                    <a:pt x="1285" y="17825"/>
                  </a:lnTo>
                  <a:lnTo>
                    <a:pt x="4805" y="18240"/>
                  </a:lnTo>
                  <a:lnTo>
                    <a:pt x="4917" y="21600"/>
                  </a:lnTo>
                  <a:lnTo>
                    <a:pt x="7527" y="18125"/>
                  </a:lnTo>
                  <a:lnTo>
                    <a:pt x="8700" y="19712"/>
                  </a:lnTo>
                  <a:lnTo>
                    <a:pt x="9872" y="17370"/>
                  </a:lnTo>
                  <a:lnTo>
                    <a:pt x="11612" y="18842"/>
                  </a:lnTo>
                  <a:lnTo>
                    <a:pt x="12180" y="15935"/>
                  </a:lnTo>
                  <a:lnTo>
                    <a:pt x="14942" y="17370"/>
                  </a:lnTo>
                  <a:lnTo>
                    <a:pt x="14640" y="14350"/>
                  </a:lnTo>
                  <a:lnTo>
                    <a:pt x="18877" y="15632"/>
                  </a:lnTo>
                  <a:lnTo>
                    <a:pt x="16380" y="12310"/>
                  </a:lnTo>
                  <a:lnTo>
                    <a:pt x="18270" y="11290"/>
                  </a:lnTo>
                  <a:lnTo>
                    <a:pt x="16985" y="9402"/>
                  </a:lnTo>
                  <a:lnTo>
                    <a:pt x="21600" y="6645"/>
                  </a:lnTo>
                  <a:lnTo>
                    <a:pt x="16380" y="6532"/>
                  </a:lnTo>
                  <a:lnTo>
                    <a:pt x="18007" y="3172"/>
                  </a:lnTo>
                  <a:lnTo>
                    <a:pt x="14525" y="5777"/>
                  </a:lnTo>
                  <a:lnTo>
                    <a:pt x="14790" y="0"/>
                  </a:lnTo>
                  <a:close/>
                </a:path>
              </a:pathLst>
            </a:custGeom>
            <a:solidFill>
              <a:srgbClr val="B51A00"/>
            </a:solidFill>
            <a:ln w="12700" cap="flat">
              <a:noFill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40639" marR="40639" algn="l" defTabSz="914400">
                <a:defRPr sz="2400">
                  <a:uFill>
                    <a:solidFill>
                      <a:srgbClr val="000000"/>
                    </a:solidFill>
                  </a:uFill>
                  <a:latin typeface="Times"/>
                  <a:ea typeface="Times"/>
                  <a:cs typeface="Times"/>
                  <a:sym typeface="Times"/>
                </a:defRPr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 rot="20793748">
              <a:off x="552220" y="571499"/>
              <a:ext cx="1806105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r>
                <a:t>up to M7.3</a:t>
              </a:r>
            </a:p>
          </p:txBody>
        </p:sp>
      </p:grpSp>
      <p:sp>
        <p:nvSpPr>
          <p:cNvPr id="433" name="Shape 433"/>
          <p:cNvSpPr/>
          <p:nvPr/>
        </p:nvSpPr>
        <p:spPr>
          <a:xfrm>
            <a:off x="5966773" y="4483100"/>
            <a:ext cx="425799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=</a:t>
            </a:r>
          </a:p>
        </p:txBody>
      </p:sp>
      <p:grpSp>
        <p:nvGrpSpPr>
          <p:cNvPr id="436" name="Group 436"/>
          <p:cNvGrpSpPr/>
          <p:nvPr/>
        </p:nvGrpSpPr>
        <p:grpSpPr>
          <a:xfrm>
            <a:off x="6413500" y="702072"/>
            <a:ext cx="3022128" cy="2014752"/>
            <a:chOff x="0" y="0"/>
            <a:chExt cx="3022127" cy="2014751"/>
          </a:xfrm>
        </p:grpSpPr>
        <p:pic>
          <p:nvPicPr>
            <p:cNvPr id="434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22128" cy="201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5" name="Shape 435"/>
            <p:cNvSpPr/>
            <p:nvPr/>
          </p:nvSpPr>
          <p:spPr>
            <a:xfrm>
              <a:off x="186363" y="993377"/>
              <a:ext cx="263941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1994</a:t>
              </a:r>
            </a:p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Northridge EQ</a:t>
              </a:r>
            </a:p>
          </p:txBody>
        </p:sp>
      </p:grpSp>
      <p:grpSp>
        <p:nvGrpSpPr>
          <p:cNvPr id="439" name="Group 439"/>
          <p:cNvGrpSpPr/>
          <p:nvPr/>
        </p:nvGrpSpPr>
        <p:grpSpPr>
          <a:xfrm>
            <a:off x="9575800" y="702072"/>
            <a:ext cx="3022128" cy="2014752"/>
            <a:chOff x="0" y="0"/>
            <a:chExt cx="3022127" cy="2014751"/>
          </a:xfrm>
        </p:grpSpPr>
        <p:pic>
          <p:nvPicPr>
            <p:cNvPr id="437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22128" cy="201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Shape 438"/>
            <p:cNvSpPr/>
            <p:nvPr/>
          </p:nvSpPr>
          <p:spPr>
            <a:xfrm>
              <a:off x="186363" y="993377"/>
              <a:ext cx="263941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1994</a:t>
              </a:r>
            </a:p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Northridge EQ</a:t>
              </a:r>
            </a:p>
          </p:txBody>
        </p:sp>
      </p:grpSp>
      <p:grpSp>
        <p:nvGrpSpPr>
          <p:cNvPr id="442" name="Group 442"/>
          <p:cNvGrpSpPr/>
          <p:nvPr/>
        </p:nvGrpSpPr>
        <p:grpSpPr>
          <a:xfrm>
            <a:off x="6413500" y="2899172"/>
            <a:ext cx="3022128" cy="2014752"/>
            <a:chOff x="0" y="0"/>
            <a:chExt cx="3022127" cy="2014751"/>
          </a:xfrm>
        </p:grpSpPr>
        <p:pic>
          <p:nvPicPr>
            <p:cNvPr id="440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22128" cy="201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1" name="Shape 441"/>
            <p:cNvSpPr/>
            <p:nvPr/>
          </p:nvSpPr>
          <p:spPr>
            <a:xfrm>
              <a:off x="186363" y="993377"/>
              <a:ext cx="263941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1994</a:t>
              </a:r>
            </a:p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Northridge EQ</a:t>
              </a:r>
            </a:p>
          </p:txBody>
        </p:sp>
      </p:grpSp>
      <p:grpSp>
        <p:nvGrpSpPr>
          <p:cNvPr id="445" name="Group 445"/>
          <p:cNvGrpSpPr/>
          <p:nvPr/>
        </p:nvGrpSpPr>
        <p:grpSpPr>
          <a:xfrm>
            <a:off x="9575800" y="2899172"/>
            <a:ext cx="3022128" cy="2014752"/>
            <a:chOff x="0" y="0"/>
            <a:chExt cx="3022127" cy="2014751"/>
          </a:xfrm>
        </p:grpSpPr>
        <p:pic>
          <p:nvPicPr>
            <p:cNvPr id="443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22128" cy="201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4" name="Shape 444"/>
            <p:cNvSpPr/>
            <p:nvPr/>
          </p:nvSpPr>
          <p:spPr>
            <a:xfrm>
              <a:off x="186363" y="993377"/>
              <a:ext cx="263941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1994</a:t>
              </a:r>
            </a:p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Northridge EQ</a:t>
              </a:r>
            </a:p>
          </p:txBody>
        </p:sp>
      </p:grpSp>
      <p:grpSp>
        <p:nvGrpSpPr>
          <p:cNvPr id="448" name="Group 448"/>
          <p:cNvGrpSpPr/>
          <p:nvPr/>
        </p:nvGrpSpPr>
        <p:grpSpPr>
          <a:xfrm>
            <a:off x="6413500" y="5096272"/>
            <a:ext cx="3022128" cy="2014752"/>
            <a:chOff x="0" y="0"/>
            <a:chExt cx="3022127" cy="2014751"/>
          </a:xfrm>
        </p:grpSpPr>
        <p:pic>
          <p:nvPicPr>
            <p:cNvPr id="446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22128" cy="201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7" name="Shape 447"/>
            <p:cNvSpPr/>
            <p:nvPr/>
          </p:nvSpPr>
          <p:spPr>
            <a:xfrm>
              <a:off x="186363" y="993377"/>
              <a:ext cx="263941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1994</a:t>
              </a:r>
            </a:p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Northridge EQ</a:t>
              </a:r>
            </a:p>
          </p:txBody>
        </p:sp>
      </p:grpSp>
      <p:grpSp>
        <p:nvGrpSpPr>
          <p:cNvPr id="451" name="Group 451"/>
          <p:cNvGrpSpPr/>
          <p:nvPr/>
        </p:nvGrpSpPr>
        <p:grpSpPr>
          <a:xfrm>
            <a:off x="9575800" y="5096272"/>
            <a:ext cx="3022128" cy="2014752"/>
            <a:chOff x="0" y="0"/>
            <a:chExt cx="3022127" cy="2014751"/>
          </a:xfrm>
        </p:grpSpPr>
        <p:pic>
          <p:nvPicPr>
            <p:cNvPr id="449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22128" cy="201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0" name="Shape 450"/>
            <p:cNvSpPr/>
            <p:nvPr/>
          </p:nvSpPr>
          <p:spPr>
            <a:xfrm>
              <a:off x="186363" y="993377"/>
              <a:ext cx="263941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1994</a:t>
              </a:r>
            </a:p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Northridge EQ</a:t>
              </a:r>
            </a:p>
          </p:txBody>
        </p:sp>
      </p:grpSp>
      <p:grpSp>
        <p:nvGrpSpPr>
          <p:cNvPr id="454" name="Group 454"/>
          <p:cNvGrpSpPr/>
          <p:nvPr/>
        </p:nvGrpSpPr>
        <p:grpSpPr>
          <a:xfrm>
            <a:off x="6413500" y="7293372"/>
            <a:ext cx="3022128" cy="2014752"/>
            <a:chOff x="0" y="0"/>
            <a:chExt cx="3022127" cy="2014751"/>
          </a:xfrm>
        </p:grpSpPr>
        <p:pic>
          <p:nvPicPr>
            <p:cNvPr id="452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22128" cy="201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3" name="Shape 453"/>
            <p:cNvSpPr/>
            <p:nvPr/>
          </p:nvSpPr>
          <p:spPr>
            <a:xfrm>
              <a:off x="186363" y="993377"/>
              <a:ext cx="263941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1994</a:t>
              </a:r>
            </a:p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Northridge EQ</a:t>
              </a:r>
            </a:p>
          </p:txBody>
        </p:sp>
      </p:grpSp>
      <p:grpSp>
        <p:nvGrpSpPr>
          <p:cNvPr id="457" name="Group 457"/>
          <p:cNvGrpSpPr/>
          <p:nvPr/>
        </p:nvGrpSpPr>
        <p:grpSpPr>
          <a:xfrm>
            <a:off x="9575800" y="7293372"/>
            <a:ext cx="3022128" cy="2014752"/>
            <a:chOff x="0" y="0"/>
            <a:chExt cx="3022127" cy="2014751"/>
          </a:xfrm>
        </p:grpSpPr>
        <p:pic>
          <p:nvPicPr>
            <p:cNvPr id="455" name="dropped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022128" cy="20147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6" name="Shape 456"/>
            <p:cNvSpPr/>
            <p:nvPr/>
          </p:nvSpPr>
          <p:spPr>
            <a:xfrm>
              <a:off x="186363" y="993377"/>
              <a:ext cx="263941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1994</a:t>
              </a:r>
            </a:p>
            <a:p>
              <a:pPr>
                <a:defRPr sz="3200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Northridge EQ</a:t>
              </a:r>
            </a:p>
          </p:txBody>
        </p:sp>
      </p:grpSp>
      <p:sp>
        <p:nvSpPr>
          <p:cNvPr id="458" name="Shape 458"/>
          <p:cNvSpPr/>
          <p:nvPr/>
        </p:nvSpPr>
        <p:spPr>
          <a:xfrm>
            <a:off x="293222" y="2444750"/>
            <a:ext cx="5613401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A M7.3 on the Santa Susana fault</a:t>
            </a:r>
          </a:p>
        </p:txBody>
      </p:sp>
      <p:sp>
        <p:nvSpPr>
          <p:cNvPr id="459" name="Shape 459"/>
          <p:cNvSpPr/>
          <p:nvPr/>
        </p:nvSpPr>
        <p:spPr>
          <a:xfrm>
            <a:off x="7126560" y="88900"/>
            <a:ext cx="507628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9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8 x 1994 Northridge earthquake.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965834" y="2315064"/>
            <a:ext cx="187624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r>
              <a:t>Faults</a:t>
            </a:r>
          </a:p>
        </p:txBody>
      </p:sp>
      <p:sp>
        <p:nvSpPr>
          <p:cNvPr id="462" name="Shape 462"/>
          <p:cNvSpPr/>
          <p:nvPr/>
        </p:nvSpPr>
        <p:spPr>
          <a:xfrm>
            <a:off x="2519458" y="3838170"/>
            <a:ext cx="383301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r>
              <a:t>Earthquakes</a:t>
            </a:r>
          </a:p>
        </p:txBody>
      </p:sp>
      <p:sp>
        <p:nvSpPr>
          <p:cNvPr id="463" name="Shape 463"/>
          <p:cNvSpPr/>
          <p:nvPr/>
        </p:nvSpPr>
        <p:spPr>
          <a:xfrm>
            <a:off x="4286790" y="5535829"/>
            <a:ext cx="399217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r>
              <a:t>Well damage</a:t>
            </a:r>
          </a:p>
        </p:txBody>
      </p:sp>
      <p:sp>
        <p:nvSpPr>
          <p:cNvPr id="464" name="Shape 464"/>
          <p:cNvSpPr/>
          <p:nvPr/>
        </p:nvSpPr>
        <p:spPr>
          <a:xfrm>
            <a:off x="5653287" y="6963064"/>
            <a:ext cx="279354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r>
              <a:t>Blowouts</a:t>
            </a:r>
          </a:p>
        </p:txBody>
      </p:sp>
      <p:sp>
        <p:nvSpPr>
          <p:cNvPr id="465" name="Shape 465"/>
          <p:cNvSpPr/>
          <p:nvPr/>
        </p:nvSpPr>
        <p:spPr>
          <a:xfrm>
            <a:off x="7042413" y="8388843"/>
            <a:ext cx="286684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r>
              <a:t>Gas Flow</a:t>
            </a:r>
          </a:p>
        </p:txBody>
      </p:sp>
      <p:sp>
        <p:nvSpPr>
          <p:cNvPr id="466" name="Shape 466"/>
          <p:cNvSpPr/>
          <p:nvPr/>
        </p:nvSpPr>
        <p:spPr>
          <a:xfrm>
            <a:off x="2652364" y="3168128"/>
            <a:ext cx="727620" cy="727621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4269413" y="4785178"/>
            <a:ext cx="727621" cy="727620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68" name="Shape 468"/>
          <p:cNvSpPr/>
          <p:nvPr/>
        </p:nvSpPr>
        <p:spPr>
          <a:xfrm>
            <a:off x="5937025" y="6452790"/>
            <a:ext cx="727621" cy="727621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69" name="Shape 469"/>
          <p:cNvSpPr/>
          <p:nvPr/>
        </p:nvSpPr>
        <p:spPr>
          <a:xfrm>
            <a:off x="7289143" y="7804908"/>
            <a:ext cx="727621" cy="727621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1055439" y="487158"/>
            <a:ext cx="1089392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SoCalGas commissioned a multi-part seismic hazard study to quantify risks.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18368 0.000000" pathEditMode="relative">
                                      <p:cBhvr>
                                        <p:cTn id="6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56070 -0.014694" pathEditMode="relative">
                                      <p:cBhvr>
                                        <p:cTn id="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362600 0.000000" pathEditMode="relative">
                                      <p:cBhvr>
                                        <p:cTn id="12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467294 0.009796" pathEditMode="relative">
                                      <p:cBhvr>
                                        <p:cTn id="15" dur="1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" name="Table 472"/>
          <p:cNvGraphicFramePr/>
          <p:nvPr/>
        </p:nvGraphicFramePr>
        <p:xfrm>
          <a:off x="997006" y="1986590"/>
          <a:ext cx="11435139" cy="773515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24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030">
                <a:tc>
                  <a:txBody>
                    <a:bodyPr/>
                    <a:lstStyle/>
                    <a:p>
                      <a:pPr algn="l" defTabSz="914400"/>
                      <a:r>
                        <a:rPr sz="5200"/>
                        <a:t>Faults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900"/>
                        <a:t>Active faults cut across the wells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030">
                <a:tc>
                  <a:txBody>
                    <a:bodyPr/>
                    <a:lstStyle/>
                    <a:p>
                      <a:pPr algn="l" defTabSz="914400"/>
                      <a:r>
                        <a:rPr sz="5200"/>
                        <a:t>Earthquakes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900"/>
                        <a:t>Expect big earthquakes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7030">
                <a:tc>
                  <a:txBody>
                    <a:bodyPr/>
                    <a:lstStyle/>
                    <a:p>
                      <a:pPr algn="l" defTabSz="914400"/>
                      <a:r>
                        <a:rPr sz="5200"/>
                        <a:t>Well damage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900"/>
                        <a:t>Wells leak when they rip apart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7030">
                <a:tc>
                  <a:txBody>
                    <a:bodyPr/>
                    <a:lstStyle/>
                    <a:p>
                      <a:pPr algn="l" defTabSz="914400"/>
                      <a:r>
                        <a:rPr sz="5200"/>
                        <a:t>Blowouts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900"/>
                        <a:t>Some gas will remain trapped underground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7030">
                <a:tc>
                  <a:txBody>
                    <a:bodyPr/>
                    <a:lstStyle/>
                    <a:p>
                      <a:pPr algn="l" defTabSz="914400"/>
                      <a:r>
                        <a:rPr sz="5200"/>
                        <a:t>Gas flow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900"/>
                        <a:t>Worst case: 62 wells leaking simultaneously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3" name="Shape 473"/>
          <p:cNvSpPr/>
          <p:nvPr/>
        </p:nvSpPr>
        <p:spPr>
          <a:xfrm>
            <a:off x="6451071" y="607258"/>
            <a:ext cx="10265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212174" y="232264"/>
            <a:ext cx="127926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study identifies some serious concerns, which is not unexpected given the location.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/>
          <p:nvPr/>
        </p:nvSpPr>
        <p:spPr>
          <a:xfrm>
            <a:off x="6762712" y="1452812"/>
            <a:ext cx="4432818" cy="8170642"/>
          </a:xfrm>
          <a:prstGeom prst="rect">
            <a:avLst/>
          </a:prstGeom>
          <a:solidFill>
            <a:srgbClr val="DCDEE0"/>
          </a:solidFill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482" name="Group 482"/>
          <p:cNvGrpSpPr/>
          <p:nvPr/>
        </p:nvGrpSpPr>
        <p:grpSpPr>
          <a:xfrm>
            <a:off x="7041528" y="2987695"/>
            <a:ext cx="3754607" cy="6063797"/>
            <a:chOff x="0" y="0"/>
            <a:chExt cx="3754606" cy="6063795"/>
          </a:xfrm>
        </p:grpSpPr>
        <p:grpSp>
          <p:nvGrpSpPr>
            <p:cNvPr id="478" name="Group 478"/>
            <p:cNvGrpSpPr/>
            <p:nvPr/>
          </p:nvGrpSpPr>
          <p:grpSpPr>
            <a:xfrm>
              <a:off x="0" y="3169337"/>
              <a:ext cx="3754605" cy="2894459"/>
              <a:chOff x="0" y="0"/>
              <a:chExt cx="3754604" cy="2894458"/>
            </a:xfrm>
          </p:grpSpPr>
          <p:pic>
            <p:nvPicPr>
              <p:cNvPr id="476" name="droppedImage.pdf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r="16413" b="4072"/>
              <a:stretch>
                <a:fillRect/>
              </a:stretch>
            </p:blipFill>
            <p:spPr>
              <a:xfrm>
                <a:off x="0" y="0"/>
                <a:ext cx="3754605" cy="28944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77" name="Shape 477"/>
              <p:cNvSpPr/>
              <p:nvPr/>
            </p:nvSpPr>
            <p:spPr>
              <a:xfrm>
                <a:off x="456760" y="2169025"/>
                <a:ext cx="2883830" cy="6453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63500" dist="127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r>
                  <a:t>Landslides</a:t>
                </a:r>
              </a:p>
            </p:txBody>
          </p:sp>
        </p:grpSp>
        <p:grpSp>
          <p:nvGrpSpPr>
            <p:cNvPr id="481" name="Group 481"/>
            <p:cNvGrpSpPr/>
            <p:nvPr/>
          </p:nvGrpSpPr>
          <p:grpSpPr>
            <a:xfrm>
              <a:off x="0" y="0"/>
              <a:ext cx="3754607" cy="2944690"/>
              <a:chOff x="0" y="0"/>
              <a:chExt cx="3754606" cy="2944689"/>
            </a:xfrm>
          </p:grpSpPr>
          <p:pic>
            <p:nvPicPr>
              <p:cNvPr id="479" name="droppedImage.pdf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 l="1515" t="1155" r="15757" b="3181"/>
              <a:stretch>
                <a:fillRect/>
              </a:stretch>
            </p:blipFill>
            <p:spPr>
              <a:xfrm>
                <a:off x="0" y="50229"/>
                <a:ext cx="3754607" cy="28944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480" name="Shape 480"/>
              <p:cNvSpPr/>
              <p:nvPr/>
            </p:nvSpPr>
            <p:spPr>
              <a:xfrm>
                <a:off x="190839" y="0"/>
                <a:ext cx="3448496" cy="822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63500" dist="127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Gill Sans SemiBold"/>
                    <a:ea typeface="Gill Sans SemiBold"/>
                    <a:cs typeface="Gill Sans SemiBold"/>
                    <a:sym typeface="Gill Sans SemiBold"/>
                  </a:defRPr>
                </a:lvl1pPr>
              </a:lstStyle>
              <a:p>
                <a:r>
                  <a:t>Liquefaction</a:t>
                </a:r>
              </a:p>
            </p:txBody>
          </p:sp>
        </p:grpSp>
      </p:grpSp>
      <p:grpSp>
        <p:nvGrpSpPr>
          <p:cNvPr id="485" name="Group 485"/>
          <p:cNvGrpSpPr/>
          <p:nvPr/>
        </p:nvGrpSpPr>
        <p:grpSpPr>
          <a:xfrm rot="142136">
            <a:off x="5346667" y="3234663"/>
            <a:ext cx="275182" cy="196558"/>
            <a:chOff x="0" y="0"/>
            <a:chExt cx="275180" cy="196557"/>
          </a:xfrm>
        </p:grpSpPr>
        <p:sp>
          <p:nvSpPr>
            <p:cNvPr id="483" name="Shape 483"/>
            <p:cNvSpPr/>
            <p:nvPr/>
          </p:nvSpPr>
          <p:spPr>
            <a:xfrm>
              <a:off x="0" y="62201"/>
              <a:ext cx="216214" cy="134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58967" y="0"/>
              <a:ext cx="216214" cy="134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pic>
        <p:nvPicPr>
          <p:cNvPr id="486" name="1_37.png"/>
          <p:cNvPicPr>
            <a:picLocks noChangeAspect="1"/>
          </p:cNvPicPr>
          <p:nvPr/>
        </p:nvPicPr>
        <p:blipFill>
          <a:blip r:embed="rId4">
            <a:extLst/>
          </a:blip>
          <a:srcRect l="17172" t="5537" r="16308" b="15180"/>
          <a:stretch>
            <a:fillRect/>
          </a:stretch>
        </p:blipFill>
        <p:spPr>
          <a:xfrm rot="21386680">
            <a:off x="2191147" y="5963993"/>
            <a:ext cx="3768968" cy="2996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7" y="0"/>
                </a:moveTo>
                <a:lnTo>
                  <a:pt x="0" y="19989"/>
                </a:lnTo>
                <a:lnTo>
                  <a:pt x="20613" y="21600"/>
                </a:lnTo>
                <a:lnTo>
                  <a:pt x="21600" y="1611"/>
                </a:lnTo>
                <a:lnTo>
                  <a:pt x="987" y="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01" name="Group 501"/>
          <p:cNvGrpSpPr/>
          <p:nvPr/>
        </p:nvGrpSpPr>
        <p:grpSpPr>
          <a:xfrm rot="20424379" flipH="1">
            <a:off x="2468238" y="5315148"/>
            <a:ext cx="2819109" cy="4492583"/>
            <a:chOff x="-32" y="1"/>
            <a:chExt cx="2819107" cy="4492582"/>
          </a:xfrm>
        </p:grpSpPr>
        <p:grpSp>
          <p:nvGrpSpPr>
            <p:cNvPr id="493" name="Group 493"/>
            <p:cNvGrpSpPr/>
            <p:nvPr/>
          </p:nvGrpSpPr>
          <p:grpSpPr>
            <a:xfrm rot="10721082">
              <a:off x="637298" y="2416125"/>
              <a:ext cx="2158512" cy="2051956"/>
              <a:chOff x="0" y="0"/>
              <a:chExt cx="2158510" cy="2051955"/>
            </a:xfrm>
          </p:grpSpPr>
          <p:grpSp>
            <p:nvGrpSpPr>
              <p:cNvPr id="489" name="Group 489"/>
              <p:cNvGrpSpPr/>
              <p:nvPr/>
            </p:nvGrpSpPr>
            <p:grpSpPr>
              <a:xfrm rot="21000000">
                <a:off x="131328" y="224859"/>
                <a:ext cx="1877404" cy="1676831"/>
                <a:chOff x="0" y="0"/>
                <a:chExt cx="1877403" cy="1676829"/>
              </a:xfrm>
            </p:grpSpPr>
            <p:sp>
              <p:nvSpPr>
                <p:cNvPr id="487" name="Shape 487"/>
                <p:cNvSpPr/>
                <p:nvPr/>
              </p:nvSpPr>
              <p:spPr>
                <a:xfrm rot="4440000">
                  <a:off x="1096061" y="490987"/>
                  <a:ext cx="724497" cy="484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7200" y="2025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488" name="Shape 488"/>
                <p:cNvSpPr/>
                <p:nvPr/>
              </p:nvSpPr>
              <p:spPr>
                <a:xfrm rot="3840000">
                  <a:off x="383100" y="64998"/>
                  <a:ext cx="1111204" cy="1546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486" y="1964"/>
                      </a:lnTo>
                      <a:lnTo>
                        <a:pt x="0" y="20197"/>
                      </a:lnTo>
                      <a:lnTo>
                        <a:pt x="564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</p:grpSp>
          <p:grpSp>
            <p:nvGrpSpPr>
              <p:cNvPr id="492" name="Group 492"/>
              <p:cNvGrpSpPr/>
              <p:nvPr/>
            </p:nvGrpSpPr>
            <p:grpSpPr>
              <a:xfrm rot="21000000">
                <a:off x="149778" y="150266"/>
                <a:ext cx="1877405" cy="1676831"/>
                <a:chOff x="0" y="0"/>
                <a:chExt cx="1877403" cy="1676829"/>
              </a:xfrm>
            </p:grpSpPr>
            <p:sp>
              <p:nvSpPr>
                <p:cNvPr id="490" name="Shape 490"/>
                <p:cNvSpPr/>
                <p:nvPr/>
              </p:nvSpPr>
              <p:spPr>
                <a:xfrm rot="4440000">
                  <a:off x="1096061" y="490988"/>
                  <a:ext cx="724497" cy="484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7200" y="2025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491" name="Shape 491"/>
                <p:cNvSpPr/>
                <p:nvPr/>
              </p:nvSpPr>
              <p:spPr>
                <a:xfrm rot="3840000">
                  <a:off x="383100" y="64998"/>
                  <a:ext cx="1111204" cy="1546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486" y="1964"/>
                      </a:lnTo>
                      <a:lnTo>
                        <a:pt x="0" y="20197"/>
                      </a:lnTo>
                      <a:lnTo>
                        <a:pt x="564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</p:grpSp>
        </p:grpSp>
        <p:grpSp>
          <p:nvGrpSpPr>
            <p:cNvPr id="500" name="Group 500"/>
            <p:cNvGrpSpPr/>
            <p:nvPr/>
          </p:nvGrpSpPr>
          <p:grpSpPr>
            <a:xfrm rot="21463614">
              <a:off x="39811" y="42000"/>
              <a:ext cx="2158512" cy="2051956"/>
              <a:chOff x="0" y="0"/>
              <a:chExt cx="2158511" cy="2051954"/>
            </a:xfrm>
          </p:grpSpPr>
          <p:grpSp>
            <p:nvGrpSpPr>
              <p:cNvPr id="496" name="Group 496"/>
              <p:cNvGrpSpPr/>
              <p:nvPr/>
            </p:nvGrpSpPr>
            <p:grpSpPr>
              <a:xfrm rot="21000000">
                <a:off x="131328" y="224858"/>
                <a:ext cx="1877405" cy="1676831"/>
                <a:chOff x="0" y="0"/>
                <a:chExt cx="1877404" cy="1676830"/>
              </a:xfrm>
            </p:grpSpPr>
            <p:sp>
              <p:nvSpPr>
                <p:cNvPr id="494" name="Shape 494"/>
                <p:cNvSpPr/>
                <p:nvPr/>
              </p:nvSpPr>
              <p:spPr>
                <a:xfrm rot="4440000">
                  <a:off x="1105322" y="492489"/>
                  <a:ext cx="724497" cy="484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7200" y="2025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495" name="Shape 495"/>
                <p:cNvSpPr/>
                <p:nvPr/>
              </p:nvSpPr>
              <p:spPr>
                <a:xfrm rot="3840000">
                  <a:off x="383100" y="64998"/>
                  <a:ext cx="1111205" cy="1546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486" y="1964"/>
                      </a:lnTo>
                      <a:lnTo>
                        <a:pt x="0" y="20197"/>
                      </a:lnTo>
                      <a:lnTo>
                        <a:pt x="564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</p:grpSp>
          <p:grpSp>
            <p:nvGrpSpPr>
              <p:cNvPr id="499" name="Group 499"/>
              <p:cNvGrpSpPr/>
              <p:nvPr/>
            </p:nvGrpSpPr>
            <p:grpSpPr>
              <a:xfrm rot="21000000">
                <a:off x="149779" y="150266"/>
                <a:ext cx="1877405" cy="1676831"/>
                <a:chOff x="0" y="0"/>
                <a:chExt cx="1877404" cy="1676830"/>
              </a:xfrm>
            </p:grpSpPr>
            <p:sp>
              <p:nvSpPr>
                <p:cNvPr id="497" name="Shape 497"/>
                <p:cNvSpPr/>
                <p:nvPr/>
              </p:nvSpPr>
              <p:spPr>
                <a:xfrm rot="4440000">
                  <a:off x="1105323" y="492488"/>
                  <a:ext cx="724497" cy="4845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21600" y="0"/>
                      </a:lnTo>
                      <a:lnTo>
                        <a:pt x="7200" y="2025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  <p:sp>
              <p:nvSpPr>
                <p:cNvPr id="498" name="Shape 498"/>
                <p:cNvSpPr/>
                <p:nvPr/>
              </p:nvSpPr>
              <p:spPr>
                <a:xfrm rot="3840000">
                  <a:off x="383100" y="64998"/>
                  <a:ext cx="1111205" cy="1546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18486" y="1964"/>
                      </a:lnTo>
                      <a:lnTo>
                        <a:pt x="0" y="20197"/>
                      </a:lnTo>
                      <a:lnTo>
                        <a:pt x="564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round/>
                </a:ln>
                <a:effectLst/>
              </p:spPr>
              <p:txBody>
                <a:bodyPr wrap="square" lIns="76200" tIns="76200" rIns="76200" bIns="76200" numCol="1" anchor="ctr">
                  <a:noAutofit/>
                </a:bodyPr>
                <a:lstStyle/>
                <a:p>
                  <a:pPr marL="57799" marR="57799" algn="l" defTabSz="1295400">
                    <a:defRPr sz="3400">
                      <a:uFill>
                        <a:solidFill>
                          <a:srgbClr val="000000"/>
                        </a:solidFill>
                      </a:uFill>
                      <a:latin typeface="Times"/>
                      <a:ea typeface="Times"/>
                      <a:cs typeface="Times"/>
                      <a:sym typeface="Times"/>
                    </a:defRPr>
                  </a:pPr>
                  <a:endParaRPr/>
                </a:p>
              </p:txBody>
            </p:sp>
          </p:grpSp>
        </p:grpSp>
      </p:grpSp>
      <p:sp>
        <p:nvSpPr>
          <p:cNvPr id="502" name="Shape 502"/>
          <p:cNvSpPr/>
          <p:nvPr/>
        </p:nvSpPr>
        <p:spPr>
          <a:xfrm>
            <a:off x="2074206" y="6890735"/>
            <a:ext cx="1916179" cy="619372"/>
          </a:xfrm>
          <a:prstGeom prst="rect">
            <a:avLst/>
          </a:prstGeom>
          <a:ln w="12700">
            <a:miter lim="400000"/>
          </a:ln>
          <a:effectLst>
            <a:outerShdw blurRad="63500" dist="127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Fault</a:t>
            </a:r>
          </a:p>
        </p:txBody>
      </p:sp>
      <p:sp>
        <p:nvSpPr>
          <p:cNvPr id="503" name="Shape 503"/>
          <p:cNvSpPr/>
          <p:nvPr/>
        </p:nvSpPr>
        <p:spPr>
          <a:xfrm>
            <a:off x="3388796" y="7604593"/>
            <a:ext cx="2148442" cy="836897"/>
          </a:xfrm>
          <a:prstGeom prst="rect">
            <a:avLst/>
          </a:prstGeom>
          <a:ln w="12700">
            <a:miter lim="400000"/>
          </a:ln>
          <a:effectLst>
            <a:outerShdw blurRad="63500" dist="127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400">
                <a:solidFill>
                  <a:srgbClr val="FFFFFF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Rupture</a:t>
            </a:r>
          </a:p>
        </p:txBody>
      </p:sp>
      <p:sp>
        <p:nvSpPr>
          <p:cNvPr id="504" name="Shape 504"/>
          <p:cNvSpPr/>
          <p:nvPr/>
        </p:nvSpPr>
        <p:spPr>
          <a:xfrm>
            <a:off x="1878977" y="1377667"/>
            <a:ext cx="4162446" cy="1071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Direct Impacts</a:t>
            </a:r>
          </a:p>
        </p:txBody>
      </p:sp>
      <p:pic>
        <p:nvPicPr>
          <p:cNvPr id="505" name="droppedImage.png"/>
          <p:cNvPicPr>
            <a:picLocks noChangeAspect="1"/>
          </p:cNvPicPr>
          <p:nvPr/>
        </p:nvPicPr>
        <p:blipFill>
          <a:blip r:embed="rId5">
            <a:extLst/>
          </a:blip>
          <a:srcRect t="224" r="727" b="6295"/>
          <a:stretch>
            <a:fillRect/>
          </a:stretch>
        </p:blipFill>
        <p:spPr>
          <a:xfrm>
            <a:off x="2273818" y="3044401"/>
            <a:ext cx="3603558" cy="2778016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2282959" y="3042656"/>
            <a:ext cx="3600092" cy="707129"/>
          </a:xfrm>
          <a:prstGeom prst="rect">
            <a:avLst/>
          </a:prstGeom>
          <a:ln w="12700">
            <a:miter lim="400000"/>
          </a:ln>
          <a:effectLst>
            <a:outerShdw blurRad="63500" dist="12700" dir="2700000" rotWithShape="0">
              <a:srgbClr val="FFFFFF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700">
                <a:effectLst>
                  <a:outerShdw blurRad="63500" dist="12700" dir="2700000" rotWithShape="0">
                    <a:srgbClr val="FFFFFF">
                      <a:alpha val="75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Ground shaking</a:t>
            </a:r>
          </a:p>
        </p:txBody>
      </p:sp>
      <p:grpSp>
        <p:nvGrpSpPr>
          <p:cNvPr id="509" name="Group 509"/>
          <p:cNvGrpSpPr/>
          <p:nvPr/>
        </p:nvGrpSpPr>
        <p:grpSpPr>
          <a:xfrm rot="12473091">
            <a:off x="2198094" y="3374559"/>
            <a:ext cx="270975" cy="232265"/>
            <a:chOff x="0" y="0"/>
            <a:chExt cx="270974" cy="232263"/>
          </a:xfrm>
        </p:grpSpPr>
        <p:sp>
          <p:nvSpPr>
            <p:cNvPr id="507" name="Shape 507"/>
            <p:cNvSpPr/>
            <p:nvPr/>
          </p:nvSpPr>
          <p:spPr>
            <a:xfrm>
              <a:off x="0" y="73501"/>
              <a:ext cx="212909" cy="1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58065" y="0"/>
              <a:ext cx="212910" cy="1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510" name="Shape 510"/>
          <p:cNvSpPr/>
          <p:nvPr/>
        </p:nvSpPr>
        <p:spPr>
          <a:xfrm>
            <a:off x="4710612" y="3382097"/>
            <a:ext cx="1821433" cy="930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5" extrusionOk="0">
                <a:moveTo>
                  <a:pt x="0" y="13117"/>
                </a:moveTo>
                <a:lnTo>
                  <a:pt x="6527" y="13188"/>
                </a:lnTo>
                <a:cubicBezTo>
                  <a:pt x="6527" y="13188"/>
                  <a:pt x="6475" y="17251"/>
                  <a:pt x="6682" y="17323"/>
                </a:cubicBezTo>
                <a:cubicBezTo>
                  <a:pt x="6889" y="17394"/>
                  <a:pt x="6889" y="10194"/>
                  <a:pt x="7096" y="10123"/>
                </a:cubicBezTo>
                <a:cubicBezTo>
                  <a:pt x="7304" y="10051"/>
                  <a:pt x="7355" y="15826"/>
                  <a:pt x="7459" y="15754"/>
                </a:cubicBezTo>
                <a:cubicBezTo>
                  <a:pt x="7563" y="15683"/>
                  <a:pt x="7709" y="10435"/>
                  <a:pt x="7822" y="10408"/>
                </a:cubicBezTo>
                <a:cubicBezTo>
                  <a:pt x="7883" y="10393"/>
                  <a:pt x="8184" y="14828"/>
                  <a:pt x="8184" y="14828"/>
                </a:cubicBezTo>
                <a:cubicBezTo>
                  <a:pt x="8184" y="14828"/>
                  <a:pt x="8312" y="12800"/>
                  <a:pt x="8547" y="11263"/>
                </a:cubicBezTo>
                <a:cubicBezTo>
                  <a:pt x="8754" y="9909"/>
                  <a:pt x="8909" y="13545"/>
                  <a:pt x="9117" y="13545"/>
                </a:cubicBezTo>
                <a:cubicBezTo>
                  <a:pt x="9324" y="13545"/>
                  <a:pt x="9220" y="12333"/>
                  <a:pt x="9479" y="12190"/>
                </a:cubicBezTo>
                <a:cubicBezTo>
                  <a:pt x="9738" y="12048"/>
                  <a:pt x="9842" y="13473"/>
                  <a:pt x="10101" y="13473"/>
                </a:cubicBezTo>
                <a:cubicBezTo>
                  <a:pt x="10360" y="13473"/>
                  <a:pt x="10619" y="12404"/>
                  <a:pt x="10929" y="12404"/>
                </a:cubicBezTo>
                <a:cubicBezTo>
                  <a:pt x="11240" y="12404"/>
                  <a:pt x="11862" y="14257"/>
                  <a:pt x="11965" y="14756"/>
                </a:cubicBezTo>
                <a:cubicBezTo>
                  <a:pt x="12069" y="15255"/>
                  <a:pt x="12173" y="13473"/>
                  <a:pt x="12328" y="11691"/>
                </a:cubicBezTo>
                <a:cubicBezTo>
                  <a:pt x="12483" y="9909"/>
                  <a:pt x="12846" y="20745"/>
                  <a:pt x="13209" y="21172"/>
                </a:cubicBezTo>
                <a:cubicBezTo>
                  <a:pt x="13571" y="21600"/>
                  <a:pt x="13359" y="71"/>
                  <a:pt x="13623" y="71"/>
                </a:cubicBezTo>
                <a:cubicBezTo>
                  <a:pt x="13887" y="71"/>
                  <a:pt x="14245" y="21315"/>
                  <a:pt x="14607" y="21315"/>
                </a:cubicBezTo>
                <a:cubicBezTo>
                  <a:pt x="14970" y="21315"/>
                  <a:pt x="15380" y="0"/>
                  <a:pt x="15747" y="0"/>
                </a:cubicBezTo>
                <a:cubicBezTo>
                  <a:pt x="16113" y="0"/>
                  <a:pt x="16657" y="20050"/>
                  <a:pt x="16886" y="20103"/>
                </a:cubicBezTo>
                <a:cubicBezTo>
                  <a:pt x="17327" y="20205"/>
                  <a:pt x="17490" y="7709"/>
                  <a:pt x="18026" y="7770"/>
                </a:cubicBezTo>
                <a:cubicBezTo>
                  <a:pt x="18147" y="7784"/>
                  <a:pt x="18553" y="16394"/>
                  <a:pt x="19165" y="17323"/>
                </a:cubicBezTo>
                <a:cubicBezTo>
                  <a:pt x="19711" y="18150"/>
                  <a:pt x="19711" y="12955"/>
                  <a:pt x="20201" y="11620"/>
                </a:cubicBezTo>
                <a:cubicBezTo>
                  <a:pt x="20640" y="10426"/>
                  <a:pt x="21600" y="13117"/>
                  <a:pt x="21600" y="13117"/>
                </a:cubicBezTo>
              </a:path>
            </a:pathLst>
          </a:cu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4691256" y="3285320"/>
            <a:ext cx="1821434" cy="930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5" extrusionOk="0">
                <a:moveTo>
                  <a:pt x="0" y="13117"/>
                </a:moveTo>
                <a:lnTo>
                  <a:pt x="6527" y="13188"/>
                </a:lnTo>
                <a:cubicBezTo>
                  <a:pt x="6527" y="13188"/>
                  <a:pt x="6475" y="17251"/>
                  <a:pt x="6682" y="17323"/>
                </a:cubicBezTo>
                <a:cubicBezTo>
                  <a:pt x="6889" y="17394"/>
                  <a:pt x="6889" y="10194"/>
                  <a:pt x="7096" y="10123"/>
                </a:cubicBezTo>
                <a:cubicBezTo>
                  <a:pt x="7304" y="10051"/>
                  <a:pt x="7355" y="15826"/>
                  <a:pt x="7459" y="15754"/>
                </a:cubicBezTo>
                <a:cubicBezTo>
                  <a:pt x="7563" y="15683"/>
                  <a:pt x="7709" y="10435"/>
                  <a:pt x="7822" y="10408"/>
                </a:cubicBezTo>
                <a:cubicBezTo>
                  <a:pt x="7883" y="10393"/>
                  <a:pt x="8184" y="14828"/>
                  <a:pt x="8184" y="14828"/>
                </a:cubicBezTo>
                <a:cubicBezTo>
                  <a:pt x="8184" y="14828"/>
                  <a:pt x="8312" y="12800"/>
                  <a:pt x="8547" y="11263"/>
                </a:cubicBezTo>
                <a:cubicBezTo>
                  <a:pt x="8754" y="9909"/>
                  <a:pt x="8909" y="13545"/>
                  <a:pt x="9117" y="13545"/>
                </a:cubicBezTo>
                <a:cubicBezTo>
                  <a:pt x="9324" y="13545"/>
                  <a:pt x="9220" y="12333"/>
                  <a:pt x="9479" y="12190"/>
                </a:cubicBezTo>
                <a:cubicBezTo>
                  <a:pt x="9738" y="12048"/>
                  <a:pt x="9842" y="13473"/>
                  <a:pt x="10101" y="13473"/>
                </a:cubicBezTo>
                <a:cubicBezTo>
                  <a:pt x="10360" y="13473"/>
                  <a:pt x="10619" y="12404"/>
                  <a:pt x="10929" y="12404"/>
                </a:cubicBezTo>
                <a:cubicBezTo>
                  <a:pt x="11240" y="12404"/>
                  <a:pt x="11862" y="14257"/>
                  <a:pt x="11965" y="14756"/>
                </a:cubicBezTo>
                <a:cubicBezTo>
                  <a:pt x="12069" y="15255"/>
                  <a:pt x="12173" y="13473"/>
                  <a:pt x="12328" y="11691"/>
                </a:cubicBezTo>
                <a:cubicBezTo>
                  <a:pt x="12483" y="9909"/>
                  <a:pt x="12846" y="20745"/>
                  <a:pt x="13209" y="21172"/>
                </a:cubicBezTo>
                <a:cubicBezTo>
                  <a:pt x="13571" y="21600"/>
                  <a:pt x="13359" y="71"/>
                  <a:pt x="13623" y="71"/>
                </a:cubicBezTo>
                <a:cubicBezTo>
                  <a:pt x="13887" y="71"/>
                  <a:pt x="14245" y="21315"/>
                  <a:pt x="14607" y="21315"/>
                </a:cubicBezTo>
                <a:cubicBezTo>
                  <a:pt x="14970" y="21315"/>
                  <a:pt x="15380" y="0"/>
                  <a:pt x="15747" y="0"/>
                </a:cubicBezTo>
                <a:cubicBezTo>
                  <a:pt x="16113" y="0"/>
                  <a:pt x="16657" y="20050"/>
                  <a:pt x="16886" y="20103"/>
                </a:cubicBezTo>
                <a:cubicBezTo>
                  <a:pt x="17327" y="20205"/>
                  <a:pt x="17490" y="7709"/>
                  <a:pt x="18026" y="7770"/>
                </a:cubicBezTo>
                <a:cubicBezTo>
                  <a:pt x="18147" y="7784"/>
                  <a:pt x="18553" y="16394"/>
                  <a:pt x="19165" y="17323"/>
                </a:cubicBezTo>
                <a:cubicBezTo>
                  <a:pt x="19711" y="18150"/>
                  <a:pt x="19711" y="12955"/>
                  <a:pt x="20201" y="11620"/>
                </a:cubicBezTo>
                <a:cubicBezTo>
                  <a:pt x="20640" y="10426"/>
                  <a:pt x="21600" y="13117"/>
                  <a:pt x="21600" y="13117"/>
                </a:cubicBezTo>
              </a:path>
            </a:pathLst>
          </a:custGeom>
          <a:ln w="50800">
            <a:solidFill>
              <a:srgbClr val="E324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pSp>
        <p:nvGrpSpPr>
          <p:cNvPr id="514" name="Group 514"/>
          <p:cNvGrpSpPr/>
          <p:nvPr/>
        </p:nvGrpSpPr>
        <p:grpSpPr>
          <a:xfrm rot="341389">
            <a:off x="3901363" y="3064873"/>
            <a:ext cx="270976" cy="232265"/>
            <a:chOff x="0" y="0"/>
            <a:chExt cx="270974" cy="232263"/>
          </a:xfrm>
        </p:grpSpPr>
        <p:sp>
          <p:nvSpPr>
            <p:cNvPr id="512" name="Shape 512"/>
            <p:cNvSpPr/>
            <p:nvPr/>
          </p:nvSpPr>
          <p:spPr>
            <a:xfrm>
              <a:off x="0" y="73501"/>
              <a:ext cx="212909" cy="1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58065" y="0"/>
              <a:ext cx="212910" cy="1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52" extrusionOk="0">
                  <a:moveTo>
                    <a:pt x="0" y="1152"/>
                  </a:moveTo>
                  <a:cubicBezTo>
                    <a:pt x="0" y="1152"/>
                    <a:pt x="19636" y="-6048"/>
                    <a:pt x="21600" y="15552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200"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515" name="Shape 515"/>
          <p:cNvSpPr/>
          <p:nvPr/>
        </p:nvSpPr>
        <p:spPr>
          <a:xfrm>
            <a:off x="5426268" y="5051826"/>
            <a:ext cx="1935534" cy="1935534"/>
          </a:xfrm>
          <a:prstGeom prst="rightArrow">
            <a:avLst>
              <a:gd name="adj1" fmla="val 32000"/>
              <a:gd name="adj2" fmla="val 44000"/>
            </a:avLst>
          </a:prstGeom>
          <a:solidFill>
            <a:srgbClr val="5C07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6646748" y="1415244"/>
            <a:ext cx="4162445" cy="1071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Indirect Impacts</a:t>
            </a:r>
          </a:p>
        </p:txBody>
      </p:sp>
      <p:sp>
        <p:nvSpPr>
          <p:cNvPr id="517" name="Shape 517"/>
          <p:cNvSpPr/>
          <p:nvPr/>
        </p:nvSpPr>
        <p:spPr>
          <a:xfrm>
            <a:off x="628247" y="312640"/>
            <a:ext cx="115315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The study anticipates damaged wells from several effects.</a:t>
            </a:r>
          </a:p>
        </p:txBody>
      </p:sp>
      <p:pic>
        <p:nvPicPr>
          <p:cNvPr id="518" name="Picture 517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2639099">
            <a:off x="6197900" y="4410334"/>
            <a:ext cx="5446652" cy="279401"/>
          </a:xfrm>
          <a:prstGeom prst="rect">
            <a:avLst/>
          </a:prstGeom>
        </p:spPr>
      </p:pic>
      <p:sp>
        <p:nvSpPr>
          <p:cNvPr id="520" name="Shape 520"/>
          <p:cNvSpPr/>
          <p:nvPr/>
        </p:nvSpPr>
        <p:spPr>
          <a:xfrm rot="20901443">
            <a:off x="7766089" y="4262978"/>
            <a:ext cx="2229651" cy="5715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t>Not relevant</a:t>
            </a:r>
          </a:p>
        </p:txBody>
      </p:sp>
      <p:sp>
        <p:nvSpPr>
          <p:cNvPr id="521" name="Shape 521"/>
          <p:cNvSpPr/>
          <p:nvPr/>
        </p:nvSpPr>
        <p:spPr>
          <a:xfrm rot="20901443">
            <a:off x="7328707" y="7215617"/>
            <a:ext cx="3264689" cy="5715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t>“Only a few” wells</a:t>
            </a:r>
          </a:p>
        </p:txBody>
      </p:sp>
      <p:sp>
        <p:nvSpPr>
          <p:cNvPr id="522" name="Shape 522"/>
          <p:cNvSpPr/>
          <p:nvPr/>
        </p:nvSpPr>
        <p:spPr>
          <a:xfrm rot="20901443">
            <a:off x="2234420" y="3930864"/>
            <a:ext cx="3590917" cy="15113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>
                <a:solidFill>
                  <a:srgbClr val="FFFFFF"/>
                </a:solidFill>
              </a:defRPr>
            </a:lvl1pPr>
          </a:lstStyle>
          <a:p>
            <a:r>
              <a:t>7 wells might leak in a really strong, distant earthquake.</a:t>
            </a:r>
          </a:p>
        </p:txBody>
      </p:sp>
      <p:pic>
        <p:nvPicPr>
          <p:cNvPr id="523" name="Picture 522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49147" y="5574741"/>
            <a:ext cx="3950200" cy="392549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" grpId="5" animBg="1" advAuto="0"/>
      <p:bldP spid="520" grpId="4" animBg="1" advAuto="0"/>
      <p:bldP spid="521" grpId="3" animBg="1" advAuto="0"/>
      <p:bldP spid="522" grpId="2" animBg="1" advAuto="0"/>
      <p:bldP spid="523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roup 529"/>
          <p:cNvGrpSpPr/>
          <p:nvPr/>
        </p:nvGrpSpPr>
        <p:grpSpPr>
          <a:xfrm>
            <a:off x="5501050" y="74196"/>
            <a:ext cx="7345338" cy="3649929"/>
            <a:chOff x="0" y="0"/>
            <a:chExt cx="7345336" cy="3649927"/>
          </a:xfrm>
        </p:grpSpPr>
        <p:sp>
          <p:nvSpPr>
            <p:cNvPr id="526" name="Shape 526"/>
            <p:cNvSpPr/>
            <p:nvPr/>
          </p:nvSpPr>
          <p:spPr>
            <a:xfrm>
              <a:off x="0" y="97291"/>
              <a:ext cx="3002211" cy="301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5811"/>
                  </a:lnTo>
                  <a:lnTo>
                    <a:pt x="21497" y="2160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527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899851" y="15743"/>
              <a:ext cx="4445486" cy="36341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8" name="Shape 528"/>
            <p:cNvSpPr/>
            <p:nvPr/>
          </p:nvSpPr>
          <p:spPr>
            <a:xfrm>
              <a:off x="3024647" y="0"/>
              <a:ext cx="4248821" cy="609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3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2% chance of 8 feet+</a:t>
              </a:r>
            </a:p>
          </p:txBody>
        </p:sp>
      </p:grpSp>
      <p:pic>
        <p:nvPicPr>
          <p:cNvPr id="5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7720" y="1946973"/>
            <a:ext cx="6663181" cy="6818524"/>
          </a:xfrm>
          <a:prstGeom prst="rect">
            <a:avLst/>
          </a:prstGeom>
          <a:ln w="12700">
            <a:miter lim="400000"/>
          </a:ln>
        </p:spPr>
      </p:pic>
      <p:sp>
        <p:nvSpPr>
          <p:cNvPr id="531" name="Shape 531"/>
          <p:cNvSpPr/>
          <p:nvPr/>
        </p:nvSpPr>
        <p:spPr>
          <a:xfrm>
            <a:off x="16715072" y="5746750"/>
            <a:ext cx="16395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2.5 feet</a:t>
            </a:r>
          </a:p>
        </p:txBody>
      </p:sp>
      <p:sp>
        <p:nvSpPr>
          <p:cNvPr id="532" name="Shape 532"/>
          <p:cNvSpPr/>
          <p:nvPr/>
        </p:nvSpPr>
        <p:spPr>
          <a:xfrm>
            <a:off x="1001435" y="111333"/>
            <a:ext cx="5790160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r>
              <a:t>What’s the probability of different size earthquakes in the next 50 years?</a:t>
            </a:r>
          </a:p>
        </p:txBody>
      </p:sp>
      <p:sp>
        <p:nvSpPr>
          <p:cNvPr id="533" name="Shape 533"/>
          <p:cNvSpPr/>
          <p:nvPr/>
        </p:nvSpPr>
        <p:spPr>
          <a:xfrm>
            <a:off x="5448928" y="6661877"/>
            <a:ext cx="3026687" cy="3015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10" y="0"/>
                </a:moveTo>
                <a:lnTo>
                  <a:pt x="0" y="4505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534" name="1_37.png"/>
          <p:cNvPicPr>
            <a:picLocks noChangeAspect="1"/>
          </p:cNvPicPr>
          <p:nvPr/>
        </p:nvPicPr>
        <p:blipFill>
          <a:blip r:embed="rId4">
            <a:extLst/>
          </a:blip>
          <a:srcRect l="17469" t="5537" r="16308" b="22355"/>
          <a:stretch>
            <a:fillRect/>
          </a:stretch>
        </p:blipFill>
        <p:spPr>
          <a:xfrm rot="21386680">
            <a:off x="8309401" y="6448425"/>
            <a:ext cx="4624033" cy="3358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5" y="0"/>
                </a:moveTo>
                <a:lnTo>
                  <a:pt x="0" y="19829"/>
                </a:lnTo>
                <a:lnTo>
                  <a:pt x="20705" y="21600"/>
                </a:lnTo>
                <a:lnTo>
                  <a:pt x="21600" y="1771"/>
                </a:lnTo>
                <a:lnTo>
                  <a:pt x="89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35" name="Shape 535"/>
          <p:cNvSpPr/>
          <p:nvPr/>
        </p:nvSpPr>
        <p:spPr>
          <a:xfrm>
            <a:off x="8545325" y="6586503"/>
            <a:ext cx="4314305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10% chance of 6 inches+</a:t>
            </a:r>
          </a:p>
        </p:txBody>
      </p:sp>
      <p:grpSp>
        <p:nvGrpSpPr>
          <p:cNvPr id="539" name="Group 539"/>
          <p:cNvGrpSpPr/>
          <p:nvPr/>
        </p:nvGrpSpPr>
        <p:grpSpPr>
          <a:xfrm>
            <a:off x="5485930" y="3302846"/>
            <a:ext cx="7395410" cy="3190384"/>
            <a:chOff x="0" y="0"/>
            <a:chExt cx="7395408" cy="3190382"/>
          </a:xfrm>
        </p:grpSpPr>
        <p:sp>
          <p:nvSpPr>
            <p:cNvPr id="536" name="Shape 536"/>
            <p:cNvSpPr/>
            <p:nvPr/>
          </p:nvSpPr>
          <p:spPr>
            <a:xfrm>
              <a:off x="0" y="52578"/>
              <a:ext cx="2982152" cy="310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42" y="21600"/>
                  </a:moveTo>
                  <a:lnTo>
                    <a:pt x="0" y="16818"/>
                  </a:lnTo>
                  <a:lnTo>
                    <a:pt x="2160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  <p:pic>
          <p:nvPicPr>
            <p:cNvPr id="537" name="pasted-imag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b="4342"/>
            <a:stretch>
              <a:fillRect/>
            </a:stretch>
          </p:blipFill>
          <p:spPr>
            <a:xfrm>
              <a:off x="2914971" y="0"/>
              <a:ext cx="4442917" cy="31903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8" name="Shape 538"/>
            <p:cNvSpPr/>
            <p:nvPr/>
          </p:nvSpPr>
          <p:spPr>
            <a:xfrm>
              <a:off x="2932946" y="40203"/>
              <a:ext cx="4462463" cy="584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5% chance of 2.5 feet+</a:t>
              </a:r>
            </a:p>
          </p:txBody>
        </p:sp>
      </p:grpSp>
      <p:sp>
        <p:nvSpPr>
          <p:cNvPr id="540" name="Shape 540">
            <a:hlinkClick r:id="rId6"/>
          </p:cNvPr>
          <p:cNvSpPr/>
          <p:nvPr/>
        </p:nvSpPr>
        <p:spPr>
          <a:xfrm>
            <a:off x="340439" y="8911040"/>
            <a:ext cx="2152803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Report 6, p. 27</a:t>
            </a:r>
          </a:p>
        </p:txBody>
      </p:sp>
      <p:sp>
        <p:nvSpPr>
          <p:cNvPr id="541" name="Shape 541">
            <a:hlinkClick r:id="rId7"/>
          </p:cNvPr>
          <p:cNvSpPr/>
          <p:nvPr/>
        </p:nvSpPr>
        <p:spPr>
          <a:xfrm>
            <a:off x="403349" y="9273054"/>
            <a:ext cx="6274614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with well failure conclusions from Report 7, p.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2" animBg="1" advAuto="0"/>
      <p:bldP spid="539" grpId="1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956</Words>
  <Application>Microsoft Office PowerPoint</Application>
  <PresentationFormat>Custom</PresentationFormat>
  <Paragraphs>184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Gill Sans</vt:lpstr>
      <vt:lpstr>Gill Sans SemiBold</vt:lpstr>
      <vt:lpstr>Helvetica</vt:lpstr>
      <vt:lpstr>Helvetica Light</vt:lpstr>
      <vt:lpstr>Helvetica Neue</vt:lpstr>
      <vt:lpstr>Times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Hanson, Patricia</dc:creator>
  <cp:lastModifiedBy>Hanson, Patricia</cp:lastModifiedBy>
  <cp:revision>3</cp:revision>
  <dcterms:modified xsi:type="dcterms:W3CDTF">2019-08-07T20:59:26Z</dcterms:modified>
</cp:coreProperties>
</file>