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99" d="100"/>
          <a:sy n="99" d="100"/>
        </p:scale>
        <p:origin x="-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FBAF-FBA2-4DE9-A01B-62D40B40EE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FCA4-C1CE-4625-8A2B-FB0470F4E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alwater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TV_opening_slide_Updated 12.27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1242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Southern California Regional Watershed Supply Alternatives 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“The Role of </a:t>
            </a:r>
            <a:r>
              <a:rPr lang="en-US" sz="2000" b="1" dirty="0" err="1" smtClean="0">
                <a:solidFill>
                  <a:schemeClr val="tx2"/>
                </a:solidFill>
              </a:rPr>
              <a:t>Stormwater</a:t>
            </a:r>
            <a:r>
              <a:rPr lang="en-US" sz="2000" b="1" dirty="0" smtClean="0">
                <a:solidFill>
                  <a:schemeClr val="tx2"/>
                </a:solidFill>
              </a:rPr>
              <a:t>”</a:t>
            </a:r>
          </a:p>
          <a:p>
            <a:pPr algn="ctr"/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Richard Atwater, Executive Director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Southern California Water Committee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Senate Natural Resources Comm.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March 12, 2013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41148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28800" y="0"/>
            <a:ext cx="5943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Stormwater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Capture Types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40386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33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/>
                </a:solidFill>
              </a:rPr>
              <a:t> Individual</a:t>
            </a:r>
          </a:p>
          <a:p>
            <a:pPr>
              <a:buClr>
                <a:srgbClr val="FF33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/>
                </a:solidFill>
              </a:rPr>
              <a:t> Neighborhood</a:t>
            </a:r>
          </a:p>
          <a:p>
            <a:pPr>
              <a:buClr>
                <a:srgbClr val="FF33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/>
                </a:solidFill>
              </a:rPr>
              <a:t> Large Scale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endParaRPr lang="en-US" sz="2400" dirty="0"/>
          </a:p>
        </p:txBody>
      </p:sp>
      <p:pic>
        <p:nvPicPr>
          <p:cNvPr id="19" name="Content Placeholder 5" descr="rain barrels.jpg"/>
          <p:cNvPicPr>
            <a:picLocks noChangeAspect="1"/>
          </p:cNvPicPr>
          <p:nvPr/>
        </p:nvPicPr>
        <p:blipFill>
          <a:blip r:embed="rId3" cstate="print"/>
          <a:srcRect t="8333" b="8333"/>
          <a:stretch>
            <a:fillRect/>
          </a:stretch>
        </p:blipFill>
        <p:spPr>
          <a:xfrm>
            <a:off x="914400" y="609600"/>
            <a:ext cx="3306791" cy="3306791"/>
          </a:xfrm>
          <a:prstGeom prst="ellipse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Placeholder 4" descr="Stormwater_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685800"/>
            <a:ext cx="3267075" cy="326707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Small Scale Projects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Oblique North_West_Cahuenga to Oxn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4021177" cy="403860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76800" y="1295400"/>
            <a:ext cx="3733800" cy="403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chemeClr val="tx2"/>
                </a:solidFill>
                <a:ea typeface="+mn-ea"/>
                <a:cs typeface="Arial" charset="0"/>
              </a:rPr>
              <a:t>Whitnall</a:t>
            </a:r>
            <a:r>
              <a:rPr lang="en-US" sz="2000" dirty="0" smtClean="0">
                <a:solidFill>
                  <a:schemeClr val="tx2"/>
                </a:solidFill>
                <a:ea typeface="+mn-ea"/>
                <a:cs typeface="Arial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ea typeface="+mn-ea"/>
                <a:cs typeface="Arial" charset="0"/>
              </a:rPr>
              <a:t>Highway Power </a:t>
            </a:r>
            <a:r>
              <a:rPr lang="en-US" sz="2000" dirty="0" smtClean="0">
                <a:solidFill>
                  <a:schemeClr val="tx2"/>
                </a:solidFill>
                <a:ea typeface="+mn-ea"/>
                <a:cs typeface="Arial" charset="0"/>
              </a:rPr>
              <a:t>Line Easement Project</a:t>
            </a:r>
            <a:endParaRPr lang="en-US" sz="2000" dirty="0">
              <a:solidFill>
                <a:schemeClr val="tx2"/>
              </a:solidFill>
              <a:ea typeface="+mn-ea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LADWP Project.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Conceptual plan being developed.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Project expected to increase groundwater recharge by more than 110 acre-feet per year.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Goal is to capture and infiltrate stormwater beneath LADWP power lines using swales and ponds.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Designs expected in 2013.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Large Scale Projects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7374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3" descr="Pacoima S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168650" cy="2227263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" name="Picture 6" descr="Lopez"/>
          <p:cNvPicPr>
            <a:picLocks noChangeAspect="1" noChangeArrowheads="1"/>
          </p:cNvPicPr>
          <p:nvPr/>
        </p:nvPicPr>
        <p:blipFill>
          <a:blip r:embed="rId4" cstate="print"/>
          <a:srcRect l="19382" t="8771" r="28529" b="30832"/>
          <a:stretch>
            <a:fillRect/>
          </a:stretch>
        </p:blipFill>
        <p:spPr bwMode="auto">
          <a:xfrm>
            <a:off x="1143000" y="3429000"/>
            <a:ext cx="2756465" cy="205740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11663" y="3867150"/>
            <a:ext cx="4579937" cy="2381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ea typeface="+mn-ea"/>
                <a:cs typeface="Arial" charset="0"/>
              </a:rPr>
              <a:t>Lopez Spreading Grounds Project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LACFCD/LADWP Project.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Increased recharge by 750 acre-feet annually.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Designs expected in 2013.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Estimated cost $8 million.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ea typeface="+mn-ea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" y="1371600"/>
            <a:ext cx="4808538" cy="2136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ea typeface="+mn-ea"/>
                <a:cs typeface="Arial" charset="0"/>
              </a:rPr>
              <a:t>Pacoima Spreading Grounds Project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LACFCD/LADWP Project.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Estimated cost $32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Arial" charset="0"/>
              </a:rPr>
              <a:t>million.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Arial" charset="0"/>
              </a:rPr>
              <a:t>Increased </a:t>
            </a: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recharge by 2,000 acre-feet annually.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Arial" charset="0"/>
              </a:rPr>
              <a:t>Designs expected in late 2012.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833754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accent6"/>
                </a:solidFill>
              </a:rPr>
              <a:t>Courtesy of Los Angeles Department of Water and Power </a:t>
            </a:r>
          </a:p>
          <a:p>
            <a:pPr>
              <a:defRPr/>
            </a:pPr>
            <a:endParaRPr lang="en-US" sz="1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Stormwater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A Smart &amp; Sensible Solution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7374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066800" y="921619"/>
            <a:ext cx="7467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450,000 acre-feet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stormwater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currently captured and   recharged into So Cal groundwater basins per year (enough water for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million people/year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Billions of gallons are lost every year because we don’t have enough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stormwater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capture systems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Capturing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stormwater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viable, cost-effective and environmentally preferable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Capturing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stormwater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provides numerous benefits, including: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Creating more local water supplies 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Reducing polluted run-off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Providing a cost-effective water supply option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32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Water Bond Funding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7374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3164" y="1228023"/>
            <a:ext cx="7467600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Stormwater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funding for both clean water and supply integration is done best through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benefit integrated watershed planning,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the success of the Santa Ana River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 funding should encourage this type of grants to watershed multi benefit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Thank You!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7374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2133600"/>
            <a:ext cx="8001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Atwater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Southern California Water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information, please visit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www.socalwater.org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76200"/>
            <a:ext cx="7467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 Cal &amp; </a:t>
            </a:r>
            <a:r>
              <a:rPr lang="en-US" dirty="0" err="1" smtClean="0">
                <a:solidFill>
                  <a:srgbClr val="002060"/>
                </a:solidFill>
              </a:rPr>
              <a:t>Stormwater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066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90600"/>
            <a:ext cx="746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Approximately </a:t>
            </a:r>
            <a:r>
              <a:rPr lang="en-US" sz="2000" b="1" dirty="0" smtClean="0">
                <a:solidFill>
                  <a:srgbClr val="002060"/>
                </a:solidFill>
              </a:rPr>
              <a:t>½ of Southern CA’s water comes from imported sources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Colorado River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Sacramento-San Joaquin River Delta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Climate change, aging infrastructure and impacted habitats are further reducing the reliability of the major delivery systems of imported water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CA needs to invest in statewide action to improve reliability of imported water &amp; we </a:t>
            </a:r>
            <a:r>
              <a:rPr lang="en-US" sz="2000" b="1" dirty="0" smtClean="0">
                <a:solidFill>
                  <a:srgbClr val="002060"/>
                </a:solidFill>
              </a:rPr>
              <a:t>need to develop more local water supply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More than 3 million people added to the population while imported water use has remained essentially the same </a:t>
            </a:r>
          </a:p>
          <a:p>
            <a:pPr lvl="3"/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76200"/>
            <a:ext cx="7467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Role of </a:t>
            </a:r>
            <a:r>
              <a:rPr lang="en-US" dirty="0" err="1" smtClean="0">
                <a:solidFill>
                  <a:srgbClr val="002060"/>
                </a:solidFill>
              </a:rPr>
              <a:t>Stormwater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066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066800"/>
            <a:ext cx="670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chemeClr val="tx2"/>
                </a:solidFill>
              </a:rPr>
              <a:t>Stormwater</a:t>
            </a:r>
            <a:r>
              <a:rPr lang="en-US" sz="2800" i="1" dirty="0" smtClean="0">
                <a:solidFill>
                  <a:schemeClr val="tx2"/>
                </a:solidFill>
              </a:rPr>
              <a:t> capture, with imported water and recycled water, is the foundation to local  groundwater supplies. </a:t>
            </a:r>
          </a:p>
          <a:p>
            <a:endParaRPr lang="en-US" sz="2800" i="1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Clean Water Act “MS4 permits focus on urban runoff pollution”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Water Bond Funding --</a:t>
            </a:r>
            <a:r>
              <a:rPr lang="en-US" sz="2800" b="1" dirty="0" err="1" smtClean="0">
                <a:solidFill>
                  <a:schemeClr val="tx2"/>
                </a:solidFill>
              </a:rPr>
              <a:t>Multibenefits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in IRWMs can do both!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6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2010 Service Area Water Supplies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74762"/>
            <a:ext cx="5562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2D2D8A"/>
                </a:solidFill>
              </a:rPr>
              <a:t>Total Retail Demand: 3.6 MAF</a:t>
            </a:r>
          </a:p>
        </p:txBody>
      </p:sp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1219200" y="1295400"/>
          <a:ext cx="6858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5" imgW="8279086" imgH="5889246" progId="Excel.Sheet.8">
                  <p:embed/>
                </p:oleObj>
              </mc:Choice>
              <mc:Fallback>
                <p:oleObj name="Worksheet" r:id="rId5" imgW="8279086" imgH="5889246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68580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9" name="Picture 1" descr="E:\Users\cberch\AppData\Local\Microsoft\Windows\Temporary Internet Files\Content.Outlook\RY77B90M\RP-1 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81400"/>
            <a:ext cx="2362200" cy="17716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51" name="Bent Arrow 50"/>
          <p:cNvSpPr/>
          <p:nvPr/>
        </p:nvSpPr>
        <p:spPr>
          <a:xfrm flipV="1">
            <a:off x="533400" y="2882267"/>
            <a:ext cx="443345" cy="9277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2" name="Picture 51" descr="Metro (1)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71800" y="3505200"/>
            <a:ext cx="2667000" cy="1752600"/>
          </a:xfrm>
          <a:prstGeom prst="rect">
            <a:avLst/>
          </a:prstGeom>
          <a:noFill/>
          <a:ln w="6350">
            <a:solidFill>
              <a:schemeClr val="tx1"/>
            </a:solidFill>
            <a:bevel/>
          </a:ln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978150" y="1052566"/>
            <a:ext cx="31432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Secondary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286500" y="1052566"/>
            <a:ext cx="2311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Tertiary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2997201" y="4343400"/>
            <a:ext cx="27305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Soil-Aquifer Treatment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1038225" y="1052566"/>
            <a:ext cx="19716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Primary</a:t>
            </a:r>
          </a:p>
        </p:txBody>
      </p:sp>
      <p:pic>
        <p:nvPicPr>
          <p:cNvPr id="57" name="Picture 19" descr="DSCN1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7620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0" descr="DSCN1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762000"/>
            <a:ext cx="1592262" cy="183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" name="Picture 21" descr="DSCN10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685800"/>
            <a:ext cx="1524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2" descr="DSCN10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685800"/>
            <a:ext cx="12207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3" descr="DSCN10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685800"/>
            <a:ext cx="10636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48"/>
          <p:cNvGrpSpPr>
            <a:grpSpLocks/>
          </p:cNvGrpSpPr>
          <p:nvPr/>
        </p:nvGrpSpPr>
        <p:grpSpPr bwMode="auto">
          <a:xfrm>
            <a:off x="990600" y="3581400"/>
            <a:ext cx="1593850" cy="1824037"/>
            <a:chOff x="2404" y="2979"/>
            <a:chExt cx="1004" cy="1149"/>
          </a:xfrm>
        </p:grpSpPr>
        <p:pic>
          <p:nvPicPr>
            <p:cNvPr id="65" name="Picture 29" descr="Hackney"/>
            <p:cNvPicPr>
              <a:picLocks noChangeAspect="1" noChangeArrowheads="1"/>
            </p:cNvPicPr>
            <p:nvPr/>
          </p:nvPicPr>
          <p:blipFill>
            <a:blip r:embed="rId10" cstate="print"/>
            <a:srcRect l="330" t="10941" r="931"/>
            <a:stretch>
              <a:fillRect/>
            </a:stretch>
          </p:blipFill>
          <p:spPr bwMode="auto">
            <a:xfrm>
              <a:off x="2404" y="2979"/>
              <a:ext cx="100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30"/>
            <p:cNvSpPr>
              <a:spLocks noChangeAspect="1" noChangeArrowheads="1"/>
            </p:cNvSpPr>
            <p:nvPr/>
          </p:nvSpPr>
          <p:spPr bwMode="auto">
            <a:xfrm>
              <a:off x="2406" y="3780"/>
              <a:ext cx="824" cy="34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Freeform 31"/>
            <p:cNvSpPr>
              <a:spLocks noChangeAspect="1"/>
            </p:cNvSpPr>
            <p:nvPr/>
          </p:nvSpPr>
          <p:spPr bwMode="auto">
            <a:xfrm>
              <a:off x="3231" y="3574"/>
              <a:ext cx="177" cy="554"/>
            </a:xfrm>
            <a:custGeom>
              <a:avLst/>
              <a:gdLst>
                <a:gd name="T0" fmla="*/ 0 w 732"/>
                <a:gd name="T1" fmla="*/ 0 h 1842"/>
                <a:gd name="T2" fmla="*/ 0 w 732"/>
                <a:gd name="T3" fmla="*/ 0 h 1842"/>
                <a:gd name="T4" fmla="*/ 0 w 732"/>
                <a:gd name="T5" fmla="*/ 0 h 1842"/>
                <a:gd name="T6" fmla="*/ 0 w 732"/>
                <a:gd name="T7" fmla="*/ 0 h 1842"/>
                <a:gd name="T8" fmla="*/ 0 w 732"/>
                <a:gd name="T9" fmla="*/ 0 h 18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1842"/>
                <a:gd name="T17" fmla="*/ 732 w 732"/>
                <a:gd name="T18" fmla="*/ 1842 h 18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1842">
                  <a:moveTo>
                    <a:pt x="0" y="690"/>
                  </a:moveTo>
                  <a:lnTo>
                    <a:pt x="726" y="0"/>
                  </a:lnTo>
                  <a:lnTo>
                    <a:pt x="732" y="1074"/>
                  </a:lnTo>
                  <a:lnTo>
                    <a:pt x="0" y="1842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Line 32"/>
            <p:cNvSpPr>
              <a:spLocks noChangeAspect="1" noChangeShapeType="1"/>
            </p:cNvSpPr>
            <p:nvPr/>
          </p:nvSpPr>
          <p:spPr bwMode="auto">
            <a:xfrm>
              <a:off x="2967" y="3767"/>
              <a:ext cx="0" cy="3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AutoShape 33"/>
            <p:cNvSpPr>
              <a:spLocks noChangeAspect="1" noChangeArrowheads="1"/>
            </p:cNvSpPr>
            <p:nvPr/>
          </p:nvSpPr>
          <p:spPr bwMode="auto">
            <a:xfrm rot="10800000">
              <a:off x="2724" y="3710"/>
              <a:ext cx="74" cy="67"/>
            </a:xfrm>
            <a:prstGeom prst="triangle">
              <a:avLst>
                <a:gd name="adj" fmla="val 50000"/>
              </a:avLst>
            </a:prstGeom>
            <a:solidFill>
              <a:srgbClr val="33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AutoShape 40"/>
            <p:cNvSpPr>
              <a:spLocks noChangeArrowheads="1"/>
            </p:cNvSpPr>
            <p:nvPr/>
          </p:nvSpPr>
          <p:spPr bwMode="auto">
            <a:xfrm rot="-5400000">
              <a:off x="2711" y="3248"/>
              <a:ext cx="94" cy="60"/>
            </a:xfrm>
            <a:prstGeom prst="leftArrow">
              <a:avLst>
                <a:gd name="adj1" fmla="val 50000"/>
                <a:gd name="adj2" fmla="val 39167"/>
              </a:avLst>
            </a:prstGeom>
            <a:solidFill>
              <a:srgbClr val="FF0000">
                <a:alpha val="7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AutoShape 41"/>
            <p:cNvSpPr>
              <a:spLocks noChangeArrowheads="1"/>
            </p:cNvSpPr>
            <p:nvPr/>
          </p:nvSpPr>
          <p:spPr bwMode="auto">
            <a:xfrm rot="-5400000">
              <a:off x="2649" y="3551"/>
              <a:ext cx="91" cy="60"/>
            </a:xfrm>
            <a:prstGeom prst="leftArrow">
              <a:avLst>
                <a:gd name="adj1" fmla="val 50000"/>
                <a:gd name="adj2" fmla="val 37917"/>
              </a:avLst>
            </a:prstGeom>
            <a:solidFill>
              <a:srgbClr val="FF0000">
                <a:alpha val="7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AutoShape 42"/>
            <p:cNvSpPr>
              <a:spLocks noChangeArrowheads="1"/>
            </p:cNvSpPr>
            <p:nvPr/>
          </p:nvSpPr>
          <p:spPr bwMode="auto">
            <a:xfrm rot="-2297410">
              <a:off x="3262" y="3792"/>
              <a:ext cx="146" cy="80"/>
            </a:xfrm>
            <a:prstGeom prst="leftArrow">
              <a:avLst>
                <a:gd name="adj1" fmla="val 50000"/>
                <a:gd name="adj2" fmla="val 45625"/>
              </a:avLst>
            </a:prstGeom>
            <a:solidFill>
              <a:srgbClr val="FF0000">
                <a:alpha val="7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381000" y="4343400"/>
            <a:ext cx="27432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Groundwater Blend </a:t>
            </a:r>
            <a:r>
              <a:rPr lang="en-US" sz="1200" b="1" dirty="0"/>
              <a:t>&amp; Hold</a:t>
            </a:r>
          </a:p>
        </p:txBody>
      </p:sp>
      <p:sp>
        <p:nvSpPr>
          <p:cNvPr id="74" name="AutoShape 52"/>
          <p:cNvSpPr>
            <a:spLocks noChangeArrowheads="1"/>
          </p:cNvSpPr>
          <p:nvPr/>
        </p:nvSpPr>
        <p:spPr bwMode="auto">
          <a:xfrm rot="5400000">
            <a:off x="7133855" y="2695945"/>
            <a:ext cx="1947016" cy="517526"/>
          </a:xfrm>
          <a:prstGeom prst="rightArrow">
            <a:avLst>
              <a:gd name="adj1" fmla="val 50000"/>
              <a:gd name="adj2" fmla="val 125217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Distribution System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5" name="AutoShape 66"/>
          <p:cNvSpPr>
            <a:spLocks noChangeArrowheads="1"/>
          </p:cNvSpPr>
          <p:nvPr/>
        </p:nvSpPr>
        <p:spPr bwMode="auto">
          <a:xfrm>
            <a:off x="838200" y="1981200"/>
            <a:ext cx="508000" cy="365125"/>
          </a:xfrm>
          <a:prstGeom prst="rightArrow">
            <a:avLst>
              <a:gd name="adj1" fmla="val 50000"/>
              <a:gd name="adj2" fmla="val 57391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" name="AutoShape 66"/>
          <p:cNvSpPr>
            <a:spLocks noChangeArrowheads="1"/>
          </p:cNvSpPr>
          <p:nvPr/>
        </p:nvSpPr>
        <p:spPr bwMode="auto">
          <a:xfrm>
            <a:off x="5791200" y="1600200"/>
            <a:ext cx="508000" cy="365125"/>
          </a:xfrm>
          <a:prstGeom prst="rightArrow">
            <a:avLst>
              <a:gd name="adj1" fmla="val 50000"/>
              <a:gd name="adj2" fmla="val 57391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" name="AutoShape 66"/>
          <p:cNvSpPr>
            <a:spLocks noChangeArrowheads="1"/>
          </p:cNvSpPr>
          <p:nvPr/>
        </p:nvSpPr>
        <p:spPr bwMode="auto">
          <a:xfrm>
            <a:off x="2438400" y="1676400"/>
            <a:ext cx="508000" cy="365125"/>
          </a:xfrm>
          <a:prstGeom prst="rightArrow">
            <a:avLst>
              <a:gd name="adj1" fmla="val 50000"/>
              <a:gd name="adj2" fmla="val 57391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" name="Text Box 64"/>
          <p:cNvSpPr txBox="1">
            <a:spLocks noChangeArrowheads="1"/>
          </p:cNvSpPr>
          <p:nvPr/>
        </p:nvSpPr>
        <p:spPr bwMode="auto">
          <a:xfrm>
            <a:off x="1066800" y="3048001"/>
            <a:ext cx="1115873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50" b="1" dirty="0" smtClean="0"/>
              <a:t>Industrial &amp; Brine Export</a:t>
            </a:r>
            <a:endParaRPr lang="en-US" sz="135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276600" y="5867400"/>
            <a:ext cx="267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75% TOC Removal to ±2 mg/L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 rot="16200000">
            <a:off x="-396625" y="1813909"/>
            <a:ext cx="1905000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50" b="1" dirty="0"/>
              <a:t>Industrial Pretreatment </a:t>
            </a:r>
            <a:r>
              <a:rPr lang="en-US" sz="1350" b="1" dirty="0" smtClean="0"/>
              <a:t>&amp;  </a:t>
            </a:r>
            <a:r>
              <a:rPr lang="en-US" sz="1350" b="1" dirty="0"/>
              <a:t>Source Control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66800" y="2590800"/>
            <a:ext cx="194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Influent TOC </a:t>
            </a:r>
          </a:p>
          <a:p>
            <a:r>
              <a:rPr lang="en-US" sz="1200" dirty="0" smtClean="0"/>
              <a:t>Avg. 165 mg/L 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990600" y="4922163"/>
            <a:ext cx="1740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50% TOC Removal </a:t>
            </a:r>
          </a:p>
          <a:p>
            <a:r>
              <a:rPr lang="en-US" sz="1100" dirty="0" smtClean="0">
                <a:solidFill>
                  <a:schemeClr val="tx2"/>
                </a:solidFill>
              </a:rPr>
              <a:t>to ±1 mg/L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4" name="AutoShape 66"/>
          <p:cNvSpPr>
            <a:spLocks noChangeArrowheads="1"/>
          </p:cNvSpPr>
          <p:nvPr/>
        </p:nvSpPr>
        <p:spPr bwMode="auto">
          <a:xfrm rot="10800000">
            <a:off x="5562600" y="4495800"/>
            <a:ext cx="749299" cy="365125"/>
          </a:xfrm>
          <a:prstGeom prst="rightArrow">
            <a:avLst>
              <a:gd name="adj1" fmla="val 50000"/>
              <a:gd name="adj2" fmla="val 57391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AutoShape 66"/>
          <p:cNvSpPr>
            <a:spLocks noChangeArrowheads="1"/>
          </p:cNvSpPr>
          <p:nvPr/>
        </p:nvSpPr>
        <p:spPr bwMode="auto">
          <a:xfrm rot="10800000">
            <a:off x="2362200" y="4495800"/>
            <a:ext cx="749299" cy="365125"/>
          </a:xfrm>
          <a:prstGeom prst="rightArrow">
            <a:avLst>
              <a:gd name="adj1" fmla="val 50000"/>
              <a:gd name="adj2" fmla="val 57391"/>
            </a:avLst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Title 3"/>
          <p:cNvSpPr txBox="1">
            <a:spLocks/>
          </p:cNvSpPr>
          <p:nvPr/>
        </p:nvSpPr>
        <p:spPr>
          <a:xfrm>
            <a:off x="838200" y="0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San </a:t>
            </a:r>
            <a:r>
              <a:rPr lang="en-US" sz="4400" noProof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Gabrie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 River Recycled Water Production Cycle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 cstate="print"/>
          <a:srcRect l="6561" t="-55" r="7480" b="6897"/>
          <a:stretch>
            <a:fillRect/>
          </a:stretch>
        </p:blipFill>
        <p:spPr bwMode="auto">
          <a:xfrm>
            <a:off x="858819" y="495300"/>
            <a:ext cx="7447216" cy="4648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09599" y="0"/>
            <a:ext cx="7881937" cy="9906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Santa Ana River Watershed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143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Deep Percolation of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Stormwater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ound_Water_Cross_Section_v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781800" cy="431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48006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</a:t>
            </a:r>
            <a:r>
              <a:rPr lang="en-US" sz="1000" dirty="0" smtClean="0"/>
              <a:t>Water bearing sand </a:t>
            </a:r>
            <a:br>
              <a:rPr lang="en-US" sz="1000" dirty="0" smtClean="0"/>
            </a:br>
            <a:r>
              <a:rPr lang="en-US" sz="1000" dirty="0" smtClean="0"/>
              <a:t>                 and gravel                               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8006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</a:t>
            </a:r>
            <a:r>
              <a:rPr lang="en-US" sz="1000" dirty="0" smtClean="0"/>
              <a:t>Impervious clay </a:t>
            </a:r>
            <a:br>
              <a:rPr lang="en-US" sz="1000" dirty="0" smtClean="0"/>
            </a:br>
            <a:r>
              <a:rPr lang="en-US" sz="1000" dirty="0" smtClean="0"/>
              <a:t>           and salts                    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48006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</a:t>
            </a:r>
            <a:r>
              <a:rPr lang="en-US" sz="1000" dirty="0" smtClean="0"/>
              <a:t>Surface </a:t>
            </a:r>
            <a:br>
              <a:rPr lang="en-US" sz="1000" dirty="0" smtClean="0"/>
            </a:br>
            <a:r>
              <a:rPr lang="en-US" sz="1000" dirty="0" smtClean="0"/>
              <a:t>           soil                        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8006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</a:t>
            </a:r>
            <a:r>
              <a:rPr lang="en-US" sz="1000" dirty="0" smtClean="0"/>
              <a:t>Onsite infiltration             </a:t>
            </a:r>
            <a:br>
              <a:rPr lang="en-US" sz="1000" dirty="0" smtClean="0"/>
            </a:br>
            <a:r>
              <a:rPr lang="en-US" sz="1000" dirty="0" smtClean="0"/>
              <a:t>             practices                 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V_PPT_basic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19"/>
          <p:cNvGrpSpPr/>
          <p:nvPr/>
        </p:nvGrpSpPr>
        <p:grpSpPr>
          <a:xfrm>
            <a:off x="685799" y="1066800"/>
            <a:ext cx="7772402" cy="4402573"/>
            <a:chOff x="-88246" y="1406431"/>
            <a:chExt cx="9265655" cy="45896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87" t="3023" r="43098" b="1956"/>
            <a:stretch>
              <a:fillRect/>
            </a:stretch>
          </p:blipFill>
          <p:spPr bwMode="auto">
            <a:xfrm rot="5400000">
              <a:off x="359706" y="3174191"/>
              <a:ext cx="2356294" cy="325219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0" name="Picture 9" descr="Egrets_Yolo County.jpg"/>
            <p:cNvPicPr>
              <a:picLocks noChangeAspect="1"/>
            </p:cNvPicPr>
            <p:nvPr/>
          </p:nvPicPr>
          <p:blipFill>
            <a:blip r:embed="rId4" cstate="print"/>
            <a:srcRect l="185"/>
            <a:stretch>
              <a:fillRect/>
            </a:stretch>
          </p:blipFill>
          <p:spPr>
            <a:xfrm>
              <a:off x="3088551" y="3622142"/>
              <a:ext cx="3066699" cy="2373976"/>
            </a:xfrm>
            <a:prstGeom prst="rect">
              <a:avLst/>
            </a:prstGeom>
          </p:spPr>
        </p:pic>
        <p:pic>
          <p:nvPicPr>
            <p:cNvPr id="11" name="Picture 1" descr="\\rmcsf\rmcsf\Marketing\Z7 trail pics\DSCN1613.JPG"/>
            <p:cNvPicPr>
              <a:picLocks noChangeAspect="1" noChangeArrowheads="1"/>
            </p:cNvPicPr>
            <p:nvPr/>
          </p:nvPicPr>
          <p:blipFill>
            <a:blip r:embed="rId5" cstate="print"/>
            <a:srcRect r="3383"/>
            <a:stretch>
              <a:fillRect/>
            </a:stretch>
          </p:blipFill>
          <p:spPr bwMode="auto">
            <a:xfrm>
              <a:off x="6088857" y="3622142"/>
              <a:ext cx="3051959" cy="2369123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2" name="Picture 4" descr="z-7 Lake copy"/>
            <p:cNvPicPr>
              <a:picLocks noChangeAspect="1" noChangeArrowheads="1"/>
            </p:cNvPicPr>
            <p:nvPr/>
          </p:nvPicPr>
          <p:blipFill>
            <a:blip r:embed="rId6" cstate="print"/>
            <a:srcRect t="2214" r="20189" b="989"/>
            <a:stretch>
              <a:fillRect/>
            </a:stretch>
          </p:blipFill>
          <p:spPr bwMode="auto">
            <a:xfrm>
              <a:off x="6000614" y="1406432"/>
              <a:ext cx="3176795" cy="2215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 t="395" b="5366"/>
            <a:stretch>
              <a:fillRect/>
            </a:stretch>
          </p:blipFill>
          <p:spPr bwMode="auto">
            <a:xfrm>
              <a:off x="-88244" y="1406431"/>
              <a:ext cx="3491334" cy="223940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4" name="Picture 6" descr="Erosion and Sedimentation"/>
            <p:cNvPicPr>
              <a:picLocks noChangeAspect="1" noChangeArrowheads="1"/>
            </p:cNvPicPr>
            <p:nvPr/>
          </p:nvPicPr>
          <p:blipFill>
            <a:blip r:embed="rId8" cstate="print"/>
            <a:srcRect t="1106" b="944"/>
            <a:stretch>
              <a:fillRect/>
            </a:stretch>
          </p:blipFill>
          <p:spPr bwMode="auto">
            <a:xfrm>
              <a:off x="3061154" y="1649413"/>
              <a:ext cx="3040742" cy="22338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685800" y="1119855"/>
            <a:ext cx="7741705" cy="360984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3192180"/>
            <a:ext cx="7772401" cy="61782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066800"/>
            <a:ext cx="266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Flood Protection and Drainage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5454" y="1435266"/>
            <a:ext cx="266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Erosion and Sedimentation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6172200" y="1119856"/>
            <a:ext cx="2286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Traditional Water Supply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76600"/>
            <a:ext cx="263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Water Quality Streetscape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3276600"/>
            <a:ext cx="263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Habitat and Environment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200400"/>
            <a:ext cx="240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Recreation Trails and Education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3" name="Content Placeholder 7" descr="Rainbarre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1066801"/>
            <a:ext cx="2897185" cy="2133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0800000" flipV="1">
            <a:off x="3428998" y="1066800"/>
            <a:ext cx="2895601" cy="58477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Site Specific  LID  --  Water  Supply and  Water Quality</a:t>
            </a:r>
            <a:endParaRPr lang="en-US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838200" y="274638"/>
            <a:ext cx="7467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Multi-Use Project Types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470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PowerPoint Presentation</vt:lpstr>
      <vt:lpstr>So Cal &amp; Stormwater</vt:lpstr>
      <vt:lpstr>Role of Stormwater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Fiona Hutton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dc:creator>Alison Joob</dc:creator>
  <cp:lastModifiedBy>Hanson, Patricia</cp:lastModifiedBy>
  <cp:revision>87</cp:revision>
  <dcterms:created xsi:type="dcterms:W3CDTF">2012-12-18T20:45:17Z</dcterms:created>
  <dcterms:modified xsi:type="dcterms:W3CDTF">2013-03-11T17:24:40Z</dcterms:modified>
</cp:coreProperties>
</file>